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70" r:id="rId5"/>
    <p:sldId id="305" r:id="rId6"/>
    <p:sldId id="272" r:id="rId7"/>
    <p:sldId id="288" r:id="rId8"/>
    <p:sldId id="274" r:id="rId9"/>
    <p:sldId id="276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9" r:id="rId18"/>
    <p:sldId id="291" r:id="rId19"/>
    <p:sldId id="293" r:id="rId20"/>
    <p:sldId id="294" r:id="rId21"/>
    <p:sldId id="292" r:id="rId22"/>
    <p:sldId id="295" r:id="rId23"/>
    <p:sldId id="296" r:id="rId24"/>
    <p:sldId id="297" r:id="rId25"/>
    <p:sldId id="298" r:id="rId26"/>
    <p:sldId id="299" r:id="rId27"/>
    <p:sldId id="301" r:id="rId28"/>
    <p:sldId id="302" r:id="rId29"/>
    <p:sldId id="300" r:id="rId30"/>
    <p:sldId id="303" r:id="rId31"/>
    <p:sldId id="30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8FA6DE"/>
    <a:srgbClr val="22368B"/>
    <a:srgbClr val="678452"/>
    <a:srgbClr val="CC9900"/>
    <a:srgbClr val="384D6A"/>
    <a:srgbClr val="384E6C"/>
    <a:srgbClr val="C0C0C0"/>
    <a:srgbClr val="4F6228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2" autoAdjust="0"/>
    <p:restoredTop sz="87719" autoAdjust="0"/>
  </p:normalViewPr>
  <p:slideViewPr>
    <p:cSldViewPr snapToGrid="0" showGuides="1">
      <p:cViewPr varScale="1">
        <p:scale>
          <a:sx n="95" d="100"/>
          <a:sy n="95" d="100"/>
        </p:scale>
        <p:origin x="-3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177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B1F99-7760-49B9-8A74-61C41F141F65}" type="datetimeFigureOut">
              <a:rPr lang="en-US" smtClean="0"/>
              <a:pPr/>
              <a:t>10/23/2014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AD131-B7D6-47B0-BCAC-691D61DBDE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1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AD131-B7D6-47B0-BCAC-691D61DBDE5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AD131-B7D6-47B0-BCAC-691D61DBDE5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physics included;</a:t>
            </a:r>
            <a:r>
              <a:rPr lang="en-US" baseline="0" dirty="0" smtClean="0"/>
              <a:t> just neural networks training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several neural networks for one specific type of locations (grid blocks); e.g., those close to the faults, close to injector, those farther away; etc.</a:t>
            </a:r>
            <a:endParaRPr lang="en-US" baseline="0" dirty="0"/>
          </a:p>
          <a:p>
            <a:r>
              <a:rPr lang="en-US" baseline="0" dirty="0" smtClean="0"/>
              <a:t>Step 3 is about how to organize these neural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Training involves developing appropriate linkages between input and output (hidden layer); non-physical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17824A57-A8AA-4C03-995E-89B783AABFB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5757C327-0DE7-4BCD-997D-4CE5E56C5E7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AD131-B7D6-47B0-BCAC-691D61DBDE5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7E14-2E54-45EF-AAEF-1AE200EBAFD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56473" lvl="1">
              <a:buFontTx/>
              <a:buChar char="•"/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4926"/>
            <a:ext cx="2971800" cy="4575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0657" tIns="45330" rIns="90657" bIns="45330"/>
          <a:lstStyle/>
          <a:p>
            <a:fld id="{61498AFA-B43F-4C91-BA9D-BE78B5D893A1}" type="slidenum">
              <a:rPr lang="en-US" altLang="en-US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1163" y="1057275"/>
            <a:ext cx="3741737" cy="28067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3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AD131-B7D6-47B0-BCAC-691D61DBDE5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21000">
              <a:schemeClr val="bg1">
                <a:lumMod val="95000"/>
              </a:schemeClr>
            </a:gs>
            <a:gs pos="100000">
              <a:schemeClr val="bg1">
                <a:lumMod val="5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3748889" y="4902914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3748889" y="5301310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Title, Division</a:t>
            </a: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48889" y="5702082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3557116" y="1841500"/>
            <a:ext cx="5586884" cy="2692400"/>
          </a:xfrm>
          <a:prstGeom prst="rect">
            <a:avLst/>
          </a:prstGeom>
          <a:gradFill flip="none" rotWithShape="1">
            <a:gsLst>
              <a:gs pos="0">
                <a:srgbClr val="1B4F83"/>
              </a:gs>
              <a:gs pos="50000">
                <a:srgbClr val="2162A3"/>
              </a:gs>
              <a:gs pos="100000">
                <a:srgbClr val="2468AF">
                  <a:alpha val="15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endParaRPr lang="en-US" sz="600" i="1">
              <a:solidFill>
                <a:srgbClr val="003399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3748889" y="3896138"/>
            <a:ext cx="5212080" cy="461665"/>
          </a:xfrm>
        </p:spPr>
        <p:txBody>
          <a:bodyPr anchor="b" anchorCtr="0">
            <a:spAutoFit/>
          </a:bodyPr>
          <a:lstStyle>
            <a:lvl1pPr marL="0" indent="1588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0" y="4533899"/>
            <a:ext cx="3898760" cy="2993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 flipV="1">
            <a:off x="3557588" y="1678076"/>
            <a:ext cx="5586884" cy="1188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440024" y="6560077"/>
            <a:ext cx="3657600" cy="230832"/>
          </a:xfrm>
        </p:spPr>
        <p:txBody>
          <a:bodyPr>
            <a:spAutoFit/>
          </a:bodyPr>
          <a:lstStyle>
            <a:lvl1pPr marL="0" indent="1588" algn="r">
              <a:buNone/>
              <a:defRPr sz="900" b="0" i="1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Presentation Identifier (conference name, location, etc.)</a:t>
            </a:r>
            <a:endParaRPr lang="en-US" dirty="0"/>
          </a:p>
        </p:txBody>
      </p:sp>
      <p:pic>
        <p:nvPicPr>
          <p:cNvPr id="33" name="Picture 32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71410" y="213880"/>
            <a:ext cx="1564859" cy="120217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380998" y="6411109"/>
            <a:ext cx="2895602" cy="377493"/>
            <a:chOff x="380998" y="6411109"/>
            <a:chExt cx="2895602" cy="377493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1850236" y="6463833"/>
              <a:ext cx="1426364" cy="32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 dirty="0" smtClean="0">
                  <a:solidFill>
                    <a:schemeClr val="bg1"/>
                  </a:solidFill>
                </a:rPr>
                <a:t>National Energy</a:t>
              </a:r>
            </a:p>
            <a:p>
              <a:pPr>
                <a:lnSpc>
                  <a:spcPts val="900"/>
                </a:lnSpc>
              </a:pPr>
              <a:r>
                <a:rPr lang="en-US" sz="900" b="1" dirty="0" smtClean="0">
                  <a:solidFill>
                    <a:schemeClr val="bg1"/>
                  </a:solidFill>
                </a:rPr>
                <a:t>Technology Laboratory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Picture 2" descr="File:DOE Logo White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0998" y="6411109"/>
              <a:ext cx="1400178" cy="339543"/>
            </a:xfrm>
            <a:prstGeom prst="rect">
              <a:avLst/>
            </a:prstGeom>
            <a:noFill/>
          </p:spPr>
        </p:pic>
        <p:cxnSp>
          <p:nvCxnSpPr>
            <p:cNvPr id="24" name="Straight Connector 23"/>
            <p:cNvCxnSpPr/>
            <p:nvPr userDrawn="1"/>
          </p:nvCxnSpPr>
          <p:spPr>
            <a:xfrm>
              <a:off x="1851024" y="6524625"/>
              <a:ext cx="1" cy="1905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82880" y="1161288"/>
            <a:ext cx="3200400" cy="3200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Pre-decisional Draft, Not for Public Disclosure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6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5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1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3BF30-500B-4FB6-8A0C-202D03BC5633}" type="datetimeFigureOut">
              <a:rPr lang="en-US" smtClean="0"/>
              <a:pPr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9224D3-16AB-4A72-B654-6820876D95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92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3BF30-500B-4FB6-8A0C-202D03BC5633}" type="datetimeFigureOut">
              <a:rPr lang="en-US" smtClean="0"/>
              <a:pPr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9224D3-16AB-4A72-B654-6820876D95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8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5613" y="6480175"/>
            <a:ext cx="4113212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Picture 11" descr="New_DOE_Logo_Color_Hi-Res_04280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63" y="6466583"/>
            <a:ext cx="1457061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6430" y="6499009"/>
            <a:ext cx="661438" cy="2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2873" y="6513829"/>
            <a:ext cx="500760" cy="2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 descr="lab_icon_no_box_blue_rgb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0259" y="6517604"/>
            <a:ext cx="291472" cy="28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7" cstate="print"/>
          <a:srcRect l="12752" t="18130" r="12752" b="12087"/>
          <a:stretch>
            <a:fillRect/>
          </a:stretch>
        </p:blipFill>
        <p:spPr bwMode="auto">
          <a:xfrm>
            <a:off x="5549571" y="6457601"/>
            <a:ext cx="432129" cy="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3024" y="6464189"/>
            <a:ext cx="756769" cy="336533"/>
          </a:xfrm>
          <a:prstGeom prst="rect">
            <a:avLst/>
          </a:prstGeom>
          <a:noFill/>
        </p:spPr>
      </p:pic>
      <p:pic>
        <p:nvPicPr>
          <p:cNvPr id="19" name="Picture 18" descr="nrap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065855" y="6465310"/>
            <a:ext cx="770117" cy="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1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9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3748889" y="4902914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46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3748889" y="5301310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Title, Division</a:t>
            </a:r>
          </a:p>
        </p:txBody>
      </p:sp>
      <p:sp>
        <p:nvSpPr>
          <p:cNvPr id="47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48889" y="5702082"/>
            <a:ext cx="521208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3557116" y="1841500"/>
            <a:ext cx="5586884" cy="2692400"/>
          </a:xfrm>
          <a:prstGeom prst="rect">
            <a:avLst/>
          </a:prstGeom>
          <a:gradFill flip="none" rotWithShape="1">
            <a:gsLst>
              <a:gs pos="0">
                <a:srgbClr val="1B4F83"/>
              </a:gs>
              <a:gs pos="50000">
                <a:srgbClr val="2162A3"/>
              </a:gs>
              <a:gs pos="100000">
                <a:srgbClr val="2468AF">
                  <a:alpha val="15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endParaRPr lang="en-US" sz="600" i="1">
              <a:solidFill>
                <a:srgbClr val="003399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3748889" y="3896138"/>
            <a:ext cx="5212080" cy="461665"/>
          </a:xfrm>
        </p:spPr>
        <p:txBody>
          <a:bodyPr anchor="b" anchorCtr="0">
            <a:spAutoFit/>
          </a:bodyPr>
          <a:lstStyle>
            <a:lvl1pPr marL="0" indent="1588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4533899"/>
            <a:ext cx="3898760" cy="2993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 flipV="1">
            <a:off x="3557588" y="1678076"/>
            <a:ext cx="5586884" cy="1188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440024" y="6560077"/>
            <a:ext cx="3657600" cy="230832"/>
          </a:xfrm>
        </p:spPr>
        <p:txBody>
          <a:bodyPr>
            <a:spAutoFit/>
          </a:bodyPr>
          <a:lstStyle>
            <a:lvl1pPr marL="0" indent="1588" algn="r">
              <a:buNone/>
              <a:defRPr sz="900" b="0" i="1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Presentation Identifier (conference name, location, etc.)</a:t>
            </a:r>
            <a:endParaRPr lang="en-US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97727" y="6310381"/>
            <a:ext cx="2796660" cy="547619"/>
            <a:chOff x="297727" y="6310381"/>
            <a:chExt cx="2796660" cy="547619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297727" y="6310381"/>
              <a:ext cx="1600202" cy="547619"/>
              <a:chOff x="295346" y="6310381"/>
              <a:chExt cx="1600202" cy="547619"/>
            </a:xfrm>
          </p:grpSpPr>
          <p:pic>
            <p:nvPicPr>
              <p:cNvPr id="49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l="28546"/>
              <a:stretch>
                <a:fillRect/>
              </a:stretch>
            </p:blipFill>
            <p:spPr bwMode="auto">
              <a:xfrm>
                <a:off x="745331" y="6310381"/>
                <a:ext cx="1150217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r="71010"/>
              <a:stretch>
                <a:fillRect/>
              </a:stretch>
            </p:blipFill>
            <p:spPr bwMode="auto">
              <a:xfrm>
                <a:off x="295346" y="6334125"/>
                <a:ext cx="466652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0" name="Straight Connector 49"/>
            <p:cNvCxnSpPr/>
            <p:nvPr userDrawn="1"/>
          </p:nvCxnSpPr>
          <p:spPr>
            <a:xfrm rot="5400000" flipH="1" flipV="1">
              <a:off x="1755198" y="6617167"/>
              <a:ext cx="191292" cy="1587"/>
            </a:xfrm>
            <a:prstGeom prst="line">
              <a:avLst/>
            </a:prstGeom>
            <a:ln w="19050" cap="flat" cmpd="sng" algn="ctr">
              <a:solidFill>
                <a:srgbClr val="56565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 descr="National Energy Technology Laboratory.eps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938944" y="6504056"/>
              <a:ext cx="1155443" cy="253515"/>
            </a:xfrm>
            <a:prstGeom prst="rect">
              <a:avLst/>
            </a:prstGeom>
          </p:spPr>
        </p:pic>
      </p:grpSp>
      <p:pic>
        <p:nvPicPr>
          <p:cNvPr id="15" name="Picture 14" descr="NETL-PMS286C+7451C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171410" y="213880"/>
            <a:ext cx="1564859" cy="1202170"/>
          </a:xfrm>
          <a:prstGeom prst="rect">
            <a:avLst/>
          </a:prstGeom>
        </p:spPr>
      </p:pic>
      <p:sp>
        <p:nvSpPr>
          <p:cNvPr id="19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84774" y="1153564"/>
            <a:ext cx="3200400" cy="3200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gradFill>
          <a:gsLst>
            <a:gs pos="0">
              <a:schemeClr val="bg1">
                <a:tint val="40000"/>
                <a:satMod val="350000"/>
              </a:schemeClr>
            </a:gs>
            <a:gs pos="21000">
              <a:schemeClr val="bg1">
                <a:lumMod val="95000"/>
              </a:schemeClr>
            </a:gs>
            <a:gs pos="100000">
              <a:schemeClr val="bg1">
                <a:lumMod val="50000"/>
              </a:schemeClr>
            </a:gs>
          </a:gsLst>
          <a:lin ang="2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163343" y="2121517"/>
            <a:ext cx="3977640" cy="2743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735431" y="1113179"/>
            <a:ext cx="3408569" cy="400110"/>
          </a:xfrm>
        </p:spPr>
        <p:txBody>
          <a:bodyPr wrap="square">
            <a:spAutoFit/>
          </a:bodyPr>
          <a:lstStyle>
            <a:lvl1pPr marL="0" indent="1588" algn="r">
              <a:buNone/>
              <a:defRPr sz="2000" kern="10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159275" y="4865427"/>
            <a:ext cx="3984725" cy="33855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square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rPr>
              <a:t>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rPr>
              <a:t>ENERGY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rPr>
              <a:t> lab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554953"/>
            <a:ext cx="9144000" cy="0"/>
          </a:xfrm>
          <a:prstGeom prst="line">
            <a:avLst/>
          </a:prstGeom>
          <a:ln w="60325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28575">
            <a:solidFill>
              <a:srgbClr val="2236A9">
                <a:alpha val="5764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441801" y="3431917"/>
            <a:ext cx="4360387" cy="400110"/>
          </a:xfrm>
        </p:spPr>
        <p:txBody>
          <a:bodyPr wrap="square">
            <a:spAutoFit/>
          </a:bodyPr>
          <a:lstStyle>
            <a:lvl1pPr marL="0" indent="1588">
              <a:spcBef>
                <a:spcPts val="300"/>
              </a:spcBef>
              <a:buNone/>
              <a:defRPr lang="en-US" sz="2000" b="1" kern="1200" baseline="0" dirty="0" smtClean="0">
                <a:ln>
                  <a:noFill/>
                </a:ln>
                <a:solidFill>
                  <a:srgbClr val="003399"/>
                </a:solidFill>
                <a:latin typeface="+mj-lt"/>
                <a:ea typeface="+mn-ea"/>
                <a:cs typeface="+mn-cs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1588" algn="l" defTabSz="914400" rtl="0" eaLnBrk="1" latinLnBrk="0" hangingPunct="1">
              <a:spcBef>
                <a:spcPts val="300"/>
              </a:spcBef>
              <a:buFont typeface="Arial" pitchFamily="34" charset="0"/>
              <a:buNone/>
            </a:pPr>
            <a:r>
              <a:rPr lang="en-US" dirty="0" smtClean="0"/>
              <a:t>Presenter’s Name</a:t>
            </a: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4" y="3830313"/>
            <a:ext cx="4361655" cy="400110"/>
          </a:xfrm>
        </p:spPr>
        <p:txBody>
          <a:bodyPr wrap="square">
            <a:spAutoFit/>
          </a:bodyPr>
          <a:lstStyle>
            <a:lvl1pPr marL="0" marR="0" indent="15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000" b="0" kern="1200" baseline="0" dirty="0" smtClean="0">
                <a:ln>
                  <a:noFill/>
                </a:ln>
                <a:solidFill>
                  <a:srgbClr val="003399"/>
                </a:solidFill>
                <a:latin typeface="+mj-lt"/>
                <a:ea typeface="+mn-ea"/>
                <a:cs typeface="+mn-cs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15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Title, Division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442131" y="2213109"/>
            <a:ext cx="4371169" cy="461665"/>
          </a:xfrm>
        </p:spPr>
        <p:txBody>
          <a:bodyPr wrap="square">
            <a:spAutoFit/>
          </a:bodyPr>
          <a:lstStyle>
            <a:lvl1pPr marL="0" indent="1588" algn="l">
              <a:buNone/>
              <a:defRPr lang="en-US" sz="2400" b="1" kern="1200" baseline="0" dirty="0">
                <a:ln>
                  <a:noFill/>
                </a:ln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1588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443946" y="6560908"/>
            <a:ext cx="3657600" cy="230832"/>
          </a:xfrm>
        </p:spPr>
        <p:txBody>
          <a:bodyPr>
            <a:spAutoFit/>
          </a:bodyPr>
          <a:lstStyle>
            <a:lvl1pPr marL="0" indent="1588" algn="l">
              <a:buNone/>
              <a:defRPr sz="900" b="0" i="1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Presentation Identifier (conference name, location, etc.)</a:t>
            </a:r>
            <a:endParaRPr lang="en-US" dirty="0"/>
          </a:p>
        </p:txBody>
      </p:sp>
      <p:pic>
        <p:nvPicPr>
          <p:cNvPr id="15" name="Picture 14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2366" y="212350"/>
            <a:ext cx="1564859" cy="1202170"/>
          </a:xfrm>
          <a:prstGeom prst="rect">
            <a:avLst/>
          </a:prstGeom>
        </p:spPr>
      </p:pic>
      <p:pic>
        <p:nvPicPr>
          <p:cNvPr id="26" name="Picture 25" descr="New_DOE_Logo 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42225" y="6413375"/>
            <a:ext cx="1401763" cy="340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gradFill>
          <a:gsLst>
            <a:gs pos="0">
              <a:schemeClr val="bg1">
                <a:tint val="40000"/>
                <a:satMod val="350000"/>
              </a:schemeClr>
            </a:gs>
            <a:gs pos="2100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lin ang="2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381062" y="6310381"/>
            <a:ext cx="2796660" cy="547619"/>
            <a:chOff x="297727" y="6310381"/>
            <a:chExt cx="2796660" cy="547619"/>
          </a:xfrm>
        </p:grpSpPr>
        <p:grpSp>
          <p:nvGrpSpPr>
            <p:cNvPr id="16" name="Group 24"/>
            <p:cNvGrpSpPr/>
            <p:nvPr userDrawn="1"/>
          </p:nvGrpSpPr>
          <p:grpSpPr>
            <a:xfrm>
              <a:off x="297727" y="6310381"/>
              <a:ext cx="1600202" cy="547619"/>
              <a:chOff x="295346" y="6310381"/>
              <a:chExt cx="1600202" cy="547619"/>
            </a:xfrm>
          </p:grpSpPr>
          <p:pic>
            <p:nvPicPr>
              <p:cNvPr id="19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l="28546"/>
              <a:stretch>
                <a:fillRect/>
              </a:stretch>
            </p:blipFill>
            <p:spPr bwMode="auto">
              <a:xfrm>
                <a:off x="745331" y="6310381"/>
                <a:ext cx="1150217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r="71010"/>
              <a:stretch>
                <a:fillRect/>
              </a:stretch>
            </p:blipFill>
            <p:spPr bwMode="auto">
              <a:xfrm>
                <a:off x="295346" y="6334125"/>
                <a:ext cx="466652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7" name="Straight Connector 16"/>
            <p:cNvCxnSpPr/>
            <p:nvPr userDrawn="1"/>
          </p:nvCxnSpPr>
          <p:spPr>
            <a:xfrm rot="5400000" flipH="1" flipV="1">
              <a:off x="1755198" y="6617167"/>
              <a:ext cx="191292" cy="1587"/>
            </a:xfrm>
            <a:prstGeom prst="line">
              <a:avLst/>
            </a:prstGeom>
            <a:ln w="19050" cap="flat" cmpd="sng" algn="ctr">
              <a:solidFill>
                <a:srgbClr val="56565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National Energy Technology Laboratory.eps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938944" y="6504056"/>
              <a:ext cx="1155443" cy="253515"/>
            </a:xfrm>
            <a:prstGeom prst="rect">
              <a:avLst/>
            </a:prstGeom>
          </p:spPr>
        </p:pic>
      </p:grpSp>
      <p:sp>
        <p:nvSpPr>
          <p:cNvPr id="39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6146800" y="6560076"/>
            <a:ext cx="2950824" cy="230832"/>
          </a:xfrm>
        </p:spPr>
        <p:txBody>
          <a:bodyPr wrap="square">
            <a:spAutoFit/>
          </a:bodyPr>
          <a:lstStyle>
            <a:lvl1pPr marL="0" indent="1588" algn="r">
              <a:buNone/>
              <a:defRPr sz="900" b="0" i="1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Presentation Identifier (conference name, location, etc.)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346551" y="3431917"/>
            <a:ext cx="320040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346662" y="2173353"/>
            <a:ext cx="3200400" cy="461665"/>
          </a:xfrm>
        </p:spPr>
        <p:txBody>
          <a:bodyPr>
            <a:spAutoFit/>
          </a:bodyPr>
          <a:lstStyle>
            <a:lvl1pPr marL="0" indent="1588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 rot="5400000" flipH="1" flipV="1">
            <a:off x="1837748" y="6617167"/>
            <a:ext cx="191292" cy="1587"/>
          </a:xfrm>
          <a:prstGeom prst="line">
            <a:avLst/>
          </a:prstGeom>
          <a:ln w="19050" cap="flat" cmpd="sng" algn="ctr">
            <a:solidFill>
              <a:srgbClr val="56565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National Energy Technology Laboratory.eps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015144" y="6504056"/>
            <a:ext cx="1155443" cy="253515"/>
          </a:xfrm>
          <a:prstGeom prst="rect">
            <a:avLst/>
          </a:prstGeom>
        </p:spPr>
      </p:pic>
      <p:sp>
        <p:nvSpPr>
          <p:cNvPr id="37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345283" y="3830313"/>
            <a:ext cx="320040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Title, Division</a:t>
            </a:r>
          </a:p>
        </p:txBody>
      </p:sp>
      <p:sp>
        <p:nvSpPr>
          <p:cNvPr id="38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45282" y="4231085"/>
            <a:ext cx="3200400" cy="400110"/>
          </a:xfrm>
        </p:spPr>
        <p:txBody>
          <a:bodyPr>
            <a:spAutoFit/>
          </a:bodyPr>
          <a:lstStyle>
            <a:lvl1pPr marL="0" indent="1588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3" name="Picture 12" descr="NETL-PMS286C+7451C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8913" y="231456"/>
            <a:ext cx="1564859" cy="120217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54463" y="6465471"/>
            <a:ext cx="209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cs typeface="Arial Narrow"/>
              </a:rPr>
              <a:t>th</a:t>
            </a: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Arial Narrow"/>
              </a:rPr>
              <a:t>e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a typeface="+mn-ea"/>
                <a:cs typeface="Arial Narrow"/>
              </a:rPr>
              <a:t>ENERGY lab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3883025" y="0"/>
            <a:ext cx="526097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">
    <p:bg>
      <p:bgPr>
        <a:gradFill>
          <a:gsLst>
            <a:gs pos="0">
              <a:schemeClr val="bg1">
                <a:tint val="40000"/>
                <a:satMod val="350000"/>
              </a:schemeClr>
            </a:gs>
            <a:gs pos="2100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lin ang="2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648015" y="1827449"/>
            <a:ext cx="2743200" cy="2743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51501" y="4560888"/>
            <a:ext cx="2743200" cy="3349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46003" y="5329306"/>
            <a:ext cx="2796660" cy="547619"/>
            <a:chOff x="297727" y="6310381"/>
            <a:chExt cx="2796660" cy="547619"/>
          </a:xfrm>
        </p:grpSpPr>
        <p:grpSp>
          <p:nvGrpSpPr>
            <p:cNvPr id="16" name="Group 24"/>
            <p:cNvGrpSpPr/>
            <p:nvPr userDrawn="1"/>
          </p:nvGrpSpPr>
          <p:grpSpPr>
            <a:xfrm>
              <a:off x="297727" y="6310381"/>
              <a:ext cx="1600202" cy="547619"/>
              <a:chOff x="295346" y="6310381"/>
              <a:chExt cx="1600202" cy="547619"/>
            </a:xfrm>
          </p:grpSpPr>
          <p:pic>
            <p:nvPicPr>
              <p:cNvPr id="26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l="28546"/>
              <a:stretch>
                <a:fillRect/>
              </a:stretch>
            </p:blipFill>
            <p:spPr bwMode="auto">
              <a:xfrm>
                <a:off x="745331" y="6310381"/>
                <a:ext cx="1150217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8" descr="SA_DOE_Logo_grey85.ai"/>
              <p:cNvPicPr>
                <a:picLocks noChangeAspect="1"/>
              </p:cNvPicPr>
              <p:nvPr userDrawn="1"/>
            </p:nvPicPr>
            <p:blipFill>
              <a:blip r:embed="rId2" cstate="print"/>
              <a:srcRect r="71010"/>
              <a:stretch>
                <a:fillRect/>
              </a:stretch>
            </p:blipFill>
            <p:spPr bwMode="auto">
              <a:xfrm>
                <a:off x="295346" y="6334125"/>
                <a:ext cx="466652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24" name="Straight Connector 23"/>
            <p:cNvCxnSpPr/>
            <p:nvPr userDrawn="1"/>
          </p:nvCxnSpPr>
          <p:spPr>
            <a:xfrm rot="5400000" flipH="1" flipV="1">
              <a:off x="1755198" y="6617167"/>
              <a:ext cx="191292" cy="1587"/>
            </a:xfrm>
            <a:prstGeom prst="line">
              <a:avLst/>
            </a:prstGeom>
            <a:ln w="19050" cap="flat" cmpd="sng" algn="ctr">
              <a:solidFill>
                <a:srgbClr val="56565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National Energy Technology Laboratory.eps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938944" y="6504056"/>
              <a:ext cx="1155443" cy="253515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 rot="5400000" flipH="1" flipV="1">
            <a:off x="7003057" y="5636511"/>
            <a:ext cx="191292" cy="1587"/>
          </a:xfrm>
          <a:prstGeom prst="line">
            <a:avLst/>
          </a:prstGeom>
          <a:ln w="19050" cap="flat" cmpd="sng" algn="ctr">
            <a:solidFill>
              <a:srgbClr val="56565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748750" y="6560908"/>
            <a:ext cx="3657600" cy="230832"/>
          </a:xfrm>
        </p:spPr>
        <p:txBody>
          <a:bodyPr>
            <a:spAutoFit/>
          </a:bodyPr>
          <a:lstStyle>
            <a:lvl1pPr marL="0" indent="0" algn="l">
              <a:buNone/>
              <a:defRPr sz="900" b="0" i="1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Presentation Identifier (conference name, location, etc.)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2213108"/>
            <a:ext cx="4305300" cy="461665"/>
          </a:xfrm>
        </p:spPr>
        <p:txBody>
          <a:bodyPr wrap="square">
            <a:spAutoFit/>
          </a:bodyPr>
          <a:lstStyle>
            <a:lvl1pPr marL="0" indent="1588" algn="l">
              <a:buNone/>
              <a:defRPr lang="en-US" sz="2400" b="1" kern="1200" baseline="0" dirty="0">
                <a:ln>
                  <a:noFill/>
                </a:ln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1588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668963" y="4535488"/>
            <a:ext cx="209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cs typeface="Arial Narrow"/>
              </a:rPr>
              <a:t>th</a:t>
            </a: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ea typeface="+mn-ea"/>
                <a:cs typeface="Arial Narrow"/>
              </a:rPr>
              <a:t>e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a typeface="+mn-ea"/>
                <a:cs typeface="Arial Narrow"/>
              </a:rPr>
              <a:t>ENERGY lab</a:t>
            </a:r>
          </a:p>
        </p:txBody>
      </p:sp>
      <p:sp>
        <p:nvSpPr>
          <p:cNvPr id="1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733901" y="3604193"/>
            <a:ext cx="4309587" cy="400110"/>
          </a:xfrm>
        </p:spPr>
        <p:txBody>
          <a:bodyPr wrap="square">
            <a:spAutoFit/>
          </a:bodyPr>
          <a:lstStyle>
            <a:lvl1pPr marL="0" indent="1588" algn="l">
              <a:spcBef>
                <a:spcPts val="300"/>
              </a:spcBef>
              <a:buNone/>
              <a:defRPr lang="en-US" sz="2000" b="1" kern="1200" baseline="0" dirty="0" smtClean="0">
                <a:ln>
                  <a:noFill/>
                </a:ln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8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732633" y="4002589"/>
            <a:ext cx="4310855" cy="400110"/>
          </a:xfrm>
        </p:spPr>
        <p:txBody>
          <a:bodyPr wrap="square">
            <a:spAutoFit/>
          </a:bodyPr>
          <a:lstStyle>
            <a:lvl1pPr marL="0" indent="1588" algn="l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Title, Division</a:t>
            </a:r>
          </a:p>
        </p:txBody>
      </p:sp>
      <p:sp>
        <p:nvSpPr>
          <p:cNvPr id="19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732632" y="4403361"/>
            <a:ext cx="4310856" cy="400110"/>
          </a:xfrm>
        </p:spPr>
        <p:txBody>
          <a:bodyPr wrap="square">
            <a:spAutoFit/>
          </a:bodyPr>
          <a:lstStyle>
            <a:lvl1pPr marL="0" indent="1588" algn="l">
              <a:spcBef>
                <a:spcPts val="300"/>
              </a:spcBef>
              <a:buNone/>
              <a:defRPr sz="2000" b="0" baseline="0">
                <a:solidFill>
                  <a:schemeClr val="tx1"/>
                </a:solidFill>
                <a:latin typeface="+mj-lt"/>
              </a:defRPr>
            </a:lvl1pPr>
            <a:lvl2pPr marL="1588" indent="-1588">
              <a:spcBef>
                <a:spcPts val="300"/>
              </a:spcBef>
              <a:buNone/>
              <a:defRPr sz="2000"/>
            </a:lvl2pPr>
            <a:lvl3pPr marL="3175" indent="-3175">
              <a:spcBef>
                <a:spcPts val="300"/>
              </a:spcBef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4" name="Picture 13" descr="NETL-PMS286C+7451C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87305" y="630776"/>
            <a:ext cx="1564859" cy="1202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ngl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39"/>
            <a:ext cx="8229600" cy="4572000"/>
          </a:xfrm>
        </p:spPr>
        <p:txBody>
          <a:bodyPr/>
          <a:lstStyle>
            <a:lvl1pPr>
              <a:defRPr sz="2600">
                <a:ln>
                  <a:noFill/>
                </a:ln>
                <a:solidFill>
                  <a:schemeClr val="tx1"/>
                </a:solidFill>
              </a:defRPr>
            </a:lvl1pPr>
            <a:lvl2pPr marL="744538" indent="-280988"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 marL="1090613" indent="-228600"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 marL="1484313" indent="-228600"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 marL="1825625" indent="-228600">
              <a:defRPr>
                <a:ln>
                  <a:noFill/>
                </a:ln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" name="Picture 9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440"/>
            <a:ext cx="4038600" cy="4572000"/>
          </a:xfrm>
        </p:spPr>
        <p:txBody>
          <a:bodyPr/>
          <a:lstStyle>
            <a:lvl1pPr marL="290513" indent="-290513">
              <a:defRPr sz="2400">
                <a:solidFill>
                  <a:schemeClr val="tx1"/>
                </a:solidFill>
              </a:defRPr>
            </a:lvl1pPr>
            <a:lvl2pPr marL="622300" indent="-225425">
              <a:defRPr sz="2200">
                <a:solidFill>
                  <a:schemeClr val="tx1"/>
                </a:solidFill>
              </a:defRPr>
            </a:lvl2pPr>
            <a:lvl3pPr marL="914400" indent="-223838">
              <a:defRPr sz="2000">
                <a:solidFill>
                  <a:schemeClr val="tx1"/>
                </a:solidFill>
              </a:defRPr>
            </a:lvl3pPr>
            <a:lvl4pPr marL="793750" indent="-169863">
              <a:defRPr sz="20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440"/>
            <a:ext cx="4038600" cy="4572000"/>
          </a:xfrm>
        </p:spPr>
        <p:txBody>
          <a:bodyPr/>
          <a:lstStyle>
            <a:lvl1pPr marL="290513" indent="-290513">
              <a:defRPr sz="2400">
                <a:solidFill>
                  <a:schemeClr val="tx1"/>
                </a:solidFill>
              </a:defRPr>
            </a:lvl1pPr>
            <a:lvl2pPr marL="623888" indent="-227013">
              <a:defRPr sz="2200">
                <a:solidFill>
                  <a:schemeClr val="tx1"/>
                </a:solidFill>
              </a:defRPr>
            </a:lvl2pPr>
            <a:lvl3pPr marL="917575" indent="-227013">
              <a:defRPr sz="2000">
                <a:solidFill>
                  <a:schemeClr val="tx1"/>
                </a:solidFill>
              </a:defRPr>
            </a:lvl3pPr>
            <a:lvl4pPr marL="685800" indent="-168275">
              <a:defRPr sz="20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4" name="Picture 13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2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444764"/>
            <a:ext cx="9143999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1" name="Picture 10" descr="NETL-PMS286C+7451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44842" y="6464300"/>
            <a:ext cx="495946" cy="381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6547305"/>
            <a:ext cx="5029200" cy="215444"/>
          </a:xfrm>
        </p:spPr>
        <p:txBody>
          <a:bodyPr anchor="ctr">
            <a:spAutoFit/>
          </a:bodyPr>
          <a:lstStyle>
            <a:lvl1pPr marL="0" indent="1588">
              <a:spcBef>
                <a:spcPts val="0"/>
              </a:spcBef>
              <a:buNone/>
              <a:defRPr sz="800" b="0" i="1">
                <a:solidFill>
                  <a:schemeClr val="bg1">
                    <a:lumMod val="7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references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38" y="6437464"/>
            <a:ext cx="9144000" cy="1588"/>
          </a:xfrm>
          <a:prstGeom prst="line">
            <a:avLst/>
          </a:prstGeom>
          <a:ln w="19050">
            <a:solidFill>
              <a:srgbClr val="8FA6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4369"/>
            <a:ext cx="8229600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444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8" r:id="rId3"/>
    <p:sldLayoutId id="2147483656" r:id="rId4"/>
    <p:sldLayoutId id="2147483657" r:id="rId5"/>
    <p:sldLayoutId id="2147483650" r:id="rId6"/>
    <p:sldLayoutId id="2147483652" r:id="rId7"/>
    <p:sldLayoutId id="2147483654" r:id="rId8"/>
    <p:sldLayoutId id="2147483655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ln>
            <a:noFill/>
          </a:ln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1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94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09061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73.emf"/><Relationship Id="rId3" Type="http://schemas.openxmlformats.org/officeDocument/2006/relationships/tags" Target="../tags/tag3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7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71.emf"/><Relationship Id="rId5" Type="http://schemas.openxmlformats.org/officeDocument/2006/relationships/tags" Target="../tags/tag5.xml"/><Relationship Id="rId10" Type="http://schemas.openxmlformats.org/officeDocument/2006/relationships/image" Target="../media/image70.emf"/><Relationship Id="rId4" Type="http://schemas.openxmlformats.org/officeDocument/2006/relationships/tags" Target="../tags/tag4.xml"/><Relationship Id="rId9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43" y="187"/>
            <a:ext cx="4961873" cy="685762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46551" y="3819829"/>
            <a:ext cx="3200400" cy="400110"/>
          </a:xfrm>
        </p:spPr>
        <p:txBody>
          <a:bodyPr/>
          <a:lstStyle/>
          <a:p>
            <a:r>
              <a:rPr lang="en-US" dirty="0" smtClean="0"/>
              <a:t>Seth King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46662" y="1868565"/>
            <a:ext cx="3200400" cy="830997"/>
          </a:xfrm>
        </p:spPr>
        <p:txBody>
          <a:bodyPr/>
          <a:lstStyle/>
          <a:p>
            <a:r>
              <a:rPr lang="en-US" dirty="0" smtClean="0"/>
              <a:t>NETL NRAP Reservoir workgroup overview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5283" y="4218225"/>
            <a:ext cx="3200400" cy="400110"/>
          </a:xfrm>
        </p:spPr>
        <p:txBody>
          <a:bodyPr/>
          <a:lstStyle/>
          <a:p>
            <a:r>
              <a:rPr lang="en-US" dirty="0" smtClean="0"/>
              <a:t>Research Scientist, URS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45282" y="4618997"/>
            <a:ext cx="3200400" cy="400110"/>
          </a:xfrm>
        </p:spPr>
        <p:txBody>
          <a:bodyPr/>
          <a:lstStyle/>
          <a:p>
            <a:r>
              <a:rPr lang="en-US" dirty="0" smtClean="0"/>
              <a:t>October 23, 2014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2" y="5161645"/>
            <a:ext cx="2025456" cy="97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max_v_mass_1000m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420" y="4748240"/>
            <a:ext cx="1752827" cy="1654711"/>
          </a:xfrm>
          <a:prstGeom prst="rect">
            <a:avLst/>
          </a:prstGeom>
        </p:spPr>
      </p:pic>
      <p:pic>
        <p:nvPicPr>
          <p:cNvPr id="10" name="Picture 9" descr="Rmax_v_mass_10m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33" y="3086306"/>
            <a:ext cx="1752514" cy="1654711"/>
          </a:xfrm>
          <a:prstGeom prst="rect">
            <a:avLst/>
          </a:prstGeom>
        </p:spPr>
      </p:pic>
      <p:pic>
        <p:nvPicPr>
          <p:cNvPr id="9" name="Picture 8" descr="Rmax_v_mass_100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22" y="1416885"/>
            <a:ext cx="1736425" cy="1654711"/>
          </a:xfrm>
          <a:prstGeom prst="rect">
            <a:avLst/>
          </a:prstGeom>
        </p:spPr>
      </p:pic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Amount of CO</a:t>
            </a:r>
            <a:r>
              <a:rPr lang="en-US" sz="2800" b="1" baseline="-25000" dirty="0" smtClean="0">
                <a:solidFill>
                  <a:srgbClr val="003399"/>
                </a:solidFill>
              </a:rPr>
              <a:t>2</a:t>
            </a:r>
            <a:r>
              <a:rPr lang="en-US" sz="2800" b="1" dirty="0" smtClean="0">
                <a:solidFill>
                  <a:srgbClr val="003399"/>
                </a:solidFill>
              </a:rPr>
              <a:t> injected and geologic details</a:t>
            </a:r>
            <a:br>
              <a:rPr lang="en-US" sz="2800" b="1" dirty="0" smtClean="0">
                <a:solidFill>
                  <a:srgbClr val="003399"/>
                </a:solidFill>
              </a:rPr>
            </a:br>
            <a:r>
              <a:rPr lang="en-US" sz="2800" b="1" dirty="0" smtClean="0">
                <a:solidFill>
                  <a:srgbClr val="003399"/>
                </a:solidFill>
              </a:rPr>
              <a:t>each impact the area/distance for pressure effects.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6342" y="3937518"/>
            <a:ext cx="4185761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Increase in mass of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increases the distance</a:t>
            </a:r>
            <a:br>
              <a:rPr lang="en-US" sz="1600" dirty="0" smtClean="0"/>
            </a:br>
            <a:r>
              <a:rPr lang="en-US" sz="1600" dirty="0" smtClean="0"/>
              <a:t>of pressure effects for a given threshold</a:t>
            </a:r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Decreasing permeability can significantly</a:t>
            </a:r>
            <a:br>
              <a:rPr lang="en-US" sz="1600" dirty="0" smtClean="0"/>
            </a:br>
            <a:r>
              <a:rPr lang="en-US" sz="1600" dirty="0" smtClean="0"/>
              <a:t>increase distance (or size) of pressure effects</a:t>
            </a:r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Increasing the permeability can dramatically</a:t>
            </a:r>
            <a:br>
              <a:rPr lang="en-US" sz="1600" dirty="0" smtClean="0"/>
            </a:br>
            <a:r>
              <a:rPr lang="en-US" sz="1600" dirty="0" smtClean="0"/>
              <a:t>decrease distance (or size) of pressure effects</a:t>
            </a:r>
          </a:p>
        </p:txBody>
      </p:sp>
      <p:pic>
        <p:nvPicPr>
          <p:cNvPr id="3" name="Picture 2" descr="PplumeAORSchematic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7" y="1515828"/>
            <a:ext cx="4299204" cy="217779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98114" y="986749"/>
            <a:ext cx="15311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/>
              <a:t>Unbound Sandstone,</a:t>
            </a:r>
            <a:br>
              <a:rPr lang="en-US" sz="1200" b="1" dirty="0" smtClean="0"/>
            </a:br>
            <a:r>
              <a:rPr lang="en-US" sz="1200" b="1" dirty="0" smtClean="0"/>
              <a:t>Regional Dip</a:t>
            </a:r>
            <a:r>
              <a:rPr lang="en-US" sz="1200" dirty="0" smtClean="0"/>
              <a:t> (0° dip)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836802" y="2370221"/>
            <a:ext cx="100391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i="1" dirty="0" err="1" smtClean="0"/>
              <a:t>k</a:t>
            </a:r>
            <a:r>
              <a:rPr lang="en-US" sz="1400" baseline="-25000" dirty="0" err="1" smtClean="0"/>
              <a:t>h</a:t>
            </a:r>
            <a:r>
              <a:rPr lang="en-US" sz="1400" dirty="0" smtClean="0"/>
              <a:t>=10 </a:t>
            </a:r>
            <a:r>
              <a:rPr lang="en-US" sz="1400" dirty="0" err="1" smtClean="0"/>
              <a:t>mD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7047214" y="1476218"/>
            <a:ext cx="18004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u="sng" dirty="0" err="1" smtClean="0">
                <a:solidFill>
                  <a:srgbClr val="000000"/>
                </a:solidFill>
              </a:rPr>
              <a:t>Domal</a:t>
            </a:r>
            <a:endParaRPr lang="en-US" sz="1400" b="1" u="sng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b="1" u="sng" dirty="0" smtClean="0">
                <a:solidFill>
                  <a:srgbClr val="000000"/>
                </a:solidFill>
              </a:rPr>
              <a:t>Sandstone</a:t>
            </a:r>
            <a:r>
              <a:rPr lang="en-US" sz="1400" b="1" u="sng" dirty="0">
                <a:solidFill>
                  <a:srgbClr val="000000"/>
                </a:solidFill>
              </a:rPr>
              <a:t>-Limestone</a:t>
            </a:r>
            <a:endParaRPr lang="en-US" sz="1400" u="sng" dirty="0">
              <a:solidFill>
                <a:srgbClr val="000000"/>
              </a:solidFill>
            </a:endParaRPr>
          </a:p>
        </p:txBody>
      </p:sp>
      <p:pic>
        <p:nvPicPr>
          <p:cNvPr id="2" name="Picture 1" descr="RSU_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140" y="2038793"/>
            <a:ext cx="1909339" cy="18027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15681" y="4079331"/>
            <a:ext cx="910247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i="1" dirty="0" err="1" smtClean="0"/>
              <a:t>k</a:t>
            </a:r>
            <a:r>
              <a:rPr lang="en-US" sz="1400" baseline="-25000" dirty="0" err="1" smtClean="0"/>
              <a:t>h</a:t>
            </a:r>
            <a:r>
              <a:rPr lang="en-US" sz="1400" dirty="0" smtClean="0"/>
              <a:t>=100 </a:t>
            </a:r>
            <a:r>
              <a:rPr lang="en-US" sz="1400" dirty="0" err="1" smtClean="0"/>
              <a:t>mD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957068" y="4863324"/>
            <a:ext cx="100124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i="1" dirty="0" err="1" smtClean="0"/>
              <a:t>k</a:t>
            </a:r>
            <a:r>
              <a:rPr lang="en-US" sz="1400" baseline="-25000" dirty="0" err="1" smtClean="0"/>
              <a:t>h</a:t>
            </a:r>
            <a:r>
              <a:rPr lang="en-US" sz="1400" dirty="0" smtClean="0"/>
              <a:t>=1000 </a:t>
            </a:r>
            <a:r>
              <a:rPr lang="en-US" sz="1400" dirty="0" err="1" smtClean="0"/>
              <a:t>mD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1" name="Left Brace 20"/>
          <p:cNvSpPr/>
          <p:nvPr/>
        </p:nvSpPr>
        <p:spPr>
          <a:xfrm>
            <a:off x="401053" y="4077369"/>
            <a:ext cx="93579" cy="41442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6200000">
            <a:off x="-176229" y="4138629"/>
            <a:ext cx="8653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operational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>
            <a:off x="401054" y="5116089"/>
            <a:ext cx="93579" cy="10515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-130814" y="5484814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accent1"/>
                </a:solidFill>
              </a:rPr>
              <a:t>geological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49" y="3838457"/>
            <a:ext cx="3953165" cy="187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Pressure increase in reservoir has a characteristic behavior, albeit details vary between sites.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P_at_pointSchemati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9" y="1528656"/>
            <a:ext cx="4305300" cy="21777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93896" y="1256137"/>
            <a:ext cx="395010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Unbound Sandstone, Regional Dip</a:t>
            </a:r>
            <a:r>
              <a:rPr lang="en-US" sz="1400" dirty="0" smtClean="0"/>
              <a:t> (0° dip; 1 Mt/</a:t>
            </a:r>
            <a:r>
              <a:rPr lang="en-US" sz="1400" dirty="0" err="1" smtClean="0"/>
              <a:t>yr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5014542" y="3552563"/>
            <a:ext cx="39088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Unbound Sandstone, Regional Dip</a:t>
            </a:r>
            <a:r>
              <a:rPr lang="en-US" sz="1400" dirty="0" smtClean="0"/>
              <a:t> (0° dip; @1 km)</a:t>
            </a:r>
            <a:endParaRPr lang="en-US" sz="1400" dirty="0"/>
          </a:p>
        </p:txBody>
      </p:sp>
      <p:pic>
        <p:nvPicPr>
          <p:cNvPr id="3" name="Picture 2" descr="P_at_poi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0" y="4093880"/>
            <a:ext cx="4395165" cy="20693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42340" y="3948418"/>
            <a:ext cx="23262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Domal</a:t>
            </a:r>
            <a:r>
              <a:rPr lang="en-US" sz="1400" b="1" dirty="0" smtClean="0"/>
              <a:t> Sandstone-Limestone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933456" y="2770203"/>
            <a:ext cx="2347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injection</a:t>
            </a:r>
            <a:r>
              <a:rPr lang="en-US" sz="1400" b="1" dirty="0" smtClean="0"/>
              <a:t>:  early rapid growth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16002" y="2963333"/>
            <a:ext cx="863598" cy="33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13326" y="1906601"/>
            <a:ext cx="2195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post-injection</a:t>
            </a:r>
            <a:r>
              <a:rPr lang="en-US" sz="1400" b="1" dirty="0" smtClean="0"/>
              <a:t>:  rapid decay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05467" y="2184400"/>
            <a:ext cx="5080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9684" y="1528011"/>
            <a:ext cx="3958389" cy="1867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6202" y="1640124"/>
            <a:ext cx="756617" cy="3385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100" dirty="0" smtClean="0"/>
              <a:t>Distance</a:t>
            </a:r>
          </a:p>
          <a:p>
            <a:pPr algn="ctr"/>
            <a:r>
              <a:rPr lang="en-US" sz="1100" dirty="0" smtClean="0"/>
              <a:t>from Injector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120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Amount of CO</a:t>
            </a:r>
            <a:r>
              <a:rPr lang="en-US" sz="2800" b="1" baseline="-25000" dirty="0" smtClean="0">
                <a:solidFill>
                  <a:srgbClr val="003399"/>
                </a:solidFill>
              </a:rPr>
              <a:t>2</a:t>
            </a:r>
            <a:r>
              <a:rPr lang="en-US" sz="2800" b="1" dirty="0" smtClean="0">
                <a:solidFill>
                  <a:srgbClr val="003399"/>
                </a:solidFill>
              </a:rPr>
              <a:t> injected and geologic details</a:t>
            </a:r>
            <a:br>
              <a:rPr lang="en-US" sz="2800" b="1" dirty="0" smtClean="0">
                <a:solidFill>
                  <a:srgbClr val="003399"/>
                </a:solidFill>
              </a:rPr>
            </a:br>
            <a:r>
              <a:rPr lang="en-US" sz="2800" b="1" dirty="0" smtClean="0">
                <a:solidFill>
                  <a:srgbClr val="003399"/>
                </a:solidFill>
              </a:rPr>
              <a:t>each impact the magnitude of pressure increase.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6342" y="3980942"/>
            <a:ext cx="452733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1600" dirty="0" smtClean="0"/>
              <a:t>Increase in mass injected increases maximum </a:t>
            </a:r>
            <a:r>
              <a:rPr lang="en-US" sz="1600" dirty="0" smtClean="0">
                <a:latin typeface="Symbol" panose="05050102010706020507" pitchFamily="18" charset="2"/>
              </a:rPr>
              <a:t>D</a:t>
            </a:r>
            <a:r>
              <a:rPr lang="en-US" sz="1600" dirty="0" smtClean="0"/>
              <a:t>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at a given distance from the injection well</a:t>
            </a:r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1600" dirty="0" smtClean="0"/>
              <a:t>Increase in permeability decreases </a:t>
            </a:r>
            <a:r>
              <a:rPr lang="en-US" sz="1600" dirty="0"/>
              <a:t>maximum </a:t>
            </a:r>
            <a:r>
              <a:rPr lang="en-US" sz="1600" dirty="0" smtClean="0">
                <a:latin typeface="Symbol" panose="05050102010706020507" pitchFamily="18" charset="2"/>
              </a:rPr>
              <a:t>D</a:t>
            </a:r>
            <a:r>
              <a:rPr lang="en-US" sz="1600" dirty="0" smtClean="0"/>
              <a:t>P</a:t>
            </a:r>
            <a:br>
              <a:rPr lang="en-US" sz="1600" dirty="0" smtClean="0"/>
            </a:br>
            <a:r>
              <a:rPr lang="en-US" sz="1600" dirty="0" smtClean="0"/>
              <a:t>at a given distance from the injection well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40161" y="1038061"/>
            <a:ext cx="285757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/>
              <a:t>Unbound Sandstone, Regional Dip</a:t>
            </a:r>
            <a:r>
              <a:rPr lang="en-US" sz="1200" dirty="0" smtClean="0"/>
              <a:t> (0° dip)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5785189" y="3837183"/>
            <a:ext cx="236750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/>
              <a:t>Unbound Sandstone, Regional Dip</a:t>
            </a:r>
            <a:endParaRPr lang="en-US" sz="1200" dirty="0" smtClean="0"/>
          </a:p>
          <a:p>
            <a:pPr algn="ctr"/>
            <a:r>
              <a:rPr lang="en-US" sz="1200" dirty="0" smtClean="0"/>
              <a:t>(1° dip; 1 Mt/</a:t>
            </a:r>
            <a:r>
              <a:rPr lang="en-US" sz="1200" dirty="0" err="1" smtClean="0"/>
              <a:t>yr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4" name="Picture 3" descr="Pmax_v_Per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62" y="4306095"/>
            <a:ext cx="2037361" cy="2068137"/>
          </a:xfrm>
          <a:prstGeom prst="rect">
            <a:avLst/>
          </a:prstGeom>
        </p:spPr>
      </p:pic>
      <p:pic>
        <p:nvPicPr>
          <p:cNvPr id="5" name="Picture 4" descr="Rmax_v_mas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10" y="1362642"/>
            <a:ext cx="2080665" cy="2385829"/>
          </a:xfrm>
          <a:prstGeom prst="rect">
            <a:avLst/>
          </a:prstGeom>
        </p:spPr>
      </p:pic>
      <p:pic>
        <p:nvPicPr>
          <p:cNvPr id="2" name="Picture 1" descr="P_at_pointSchematicV2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8" y="1534695"/>
            <a:ext cx="4305300" cy="2177796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401053" y="4077369"/>
            <a:ext cx="93579" cy="41442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-176229" y="4138629"/>
            <a:ext cx="8653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operational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401054" y="5142825"/>
            <a:ext cx="93579" cy="4114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-130814" y="5204086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accent1"/>
                </a:solidFill>
              </a:rPr>
              <a:t>geological</a:t>
            </a:r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07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7087" y="849742"/>
            <a:ext cx="8562109" cy="5754261"/>
          </a:xfrm>
        </p:spPr>
        <p:txBody>
          <a:bodyPr>
            <a:noAutofit/>
          </a:bodyPr>
          <a:lstStyle/>
          <a:p>
            <a:r>
              <a:rPr lang="en-US" sz="2000" dirty="0"/>
              <a:t>Two </a:t>
            </a:r>
            <a:r>
              <a:rPr lang="en-US" sz="2000" dirty="0" smtClean="0"/>
              <a:t>question</a:t>
            </a:r>
            <a:endParaRPr lang="en-US" sz="2000" dirty="0"/>
          </a:p>
          <a:p>
            <a:pPr lvl="1"/>
            <a:r>
              <a:rPr lang="en-US" sz="1800" dirty="0"/>
              <a:t>How does reservoir performance change as a function of injection volumes &amp; rates?</a:t>
            </a:r>
          </a:p>
          <a:p>
            <a:pPr lvl="1"/>
            <a:r>
              <a:rPr lang="en-US" sz="1800" dirty="0"/>
              <a:t>How does a reservoir respond as a function of time when injection stops?</a:t>
            </a:r>
          </a:p>
          <a:p>
            <a:r>
              <a:rPr lang="en-US" sz="2000" dirty="0"/>
              <a:t>Impact of operational variables…</a:t>
            </a:r>
          </a:p>
          <a:p>
            <a:pPr lvl="1"/>
            <a:r>
              <a:rPr lang="en-US" sz="1800" dirty="0"/>
              <a:t>Reservoir response varies with amount of injected CO2</a:t>
            </a:r>
          </a:p>
          <a:p>
            <a:pPr lvl="2"/>
            <a:r>
              <a:rPr lang="en-US" sz="1600" dirty="0"/>
              <a:t>Size of CO2 Plume—rapid growth during injection; slower growth post injection</a:t>
            </a:r>
          </a:p>
          <a:p>
            <a:pPr lvl="2"/>
            <a:r>
              <a:rPr lang="en-US" sz="1600" dirty="0"/>
              <a:t>Size of Pressure Plume—rapid growth during injection; reaches maximum and decays post</a:t>
            </a:r>
          </a:p>
          <a:p>
            <a:pPr lvl="2"/>
            <a:r>
              <a:rPr lang="en-US" sz="1600" dirty="0"/>
              <a:t>Change in Pressure over Time—rapid growth during injection; rapid decline post injection</a:t>
            </a:r>
          </a:p>
          <a:p>
            <a:pPr lvl="1"/>
            <a:r>
              <a:rPr lang="en-US" sz="1800" dirty="0"/>
              <a:t>Potential to exceed some pressure thresholds depends on size of injection</a:t>
            </a:r>
          </a:p>
          <a:p>
            <a:r>
              <a:rPr lang="en-US" sz="2000" dirty="0"/>
              <a:t>Impact of geologic variables…</a:t>
            </a:r>
          </a:p>
          <a:p>
            <a:pPr lvl="1"/>
            <a:r>
              <a:rPr lang="en-US" sz="1800" dirty="0"/>
              <a:t>Reservoir response varies with geologic type</a:t>
            </a:r>
          </a:p>
          <a:p>
            <a:pPr lvl="1"/>
            <a:r>
              <a:rPr lang="en-US" sz="1800" dirty="0"/>
              <a:t>Rate of CO2 plume growth depends on reservoir porosity</a:t>
            </a:r>
          </a:p>
          <a:p>
            <a:pPr lvl="1"/>
            <a:r>
              <a:rPr lang="en-US" sz="1800" dirty="0"/>
              <a:t>Potential to exceed some pressure thresholds depends on reservoir permeability</a:t>
            </a:r>
          </a:p>
          <a:p>
            <a:r>
              <a:rPr lang="en-US" sz="2000" dirty="0"/>
              <a:t>Impact of geologic variables is on the same order as operational variables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Observations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Analysis Toolkit (RAT)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978869"/>
            <a:ext cx="4038600" cy="225007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Takes in Pressure and Saturation values output from Simulation software (modular design accommodates different file types).</a:t>
            </a:r>
          </a:p>
          <a:p>
            <a:r>
              <a:rPr lang="en-US" dirty="0" smtClean="0"/>
              <a:t>Outputs plume sizes through time and pressure values in specified grid blocks at each time step.</a:t>
            </a:r>
          </a:p>
          <a:p>
            <a:r>
              <a:rPr lang="en-US" dirty="0" smtClean="0"/>
              <a:t>Scriptable to process multiple realizations.</a:t>
            </a:r>
          </a:p>
          <a:p>
            <a:r>
              <a:rPr lang="en-US" dirty="0" smtClean="0"/>
              <a:t>Initial GUI interface developed (needs updated since new metrics introduced).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kings\Dropbox\AOR_tool\AORTv1.4\PressureAORatthreshholdof1.0M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" y="3253247"/>
            <a:ext cx="3728762" cy="279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8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4196"/>
            <a:ext cx="8229600" cy="584775"/>
          </a:xfrm>
        </p:spPr>
        <p:txBody>
          <a:bodyPr/>
          <a:lstStyle/>
          <a:p>
            <a:r>
              <a:rPr lang="en-US" dirty="0" smtClean="0"/>
              <a:t>ROM Type: Surrogate Reservoir Model (SRM)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9491" y="555776"/>
            <a:ext cx="8229600" cy="1754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ln>
                  <a:noFill/>
                </a:ln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Reservoir Reduced Order Models (ROMs) for use with Integrated Assessment Models (IAMs)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SRM?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03075" y="3336808"/>
            <a:ext cx="3789317" cy="3182221"/>
            <a:chOff x="1638300" y="1253389"/>
            <a:chExt cx="5638800" cy="4386670"/>
          </a:xfrm>
        </p:grpSpPr>
        <p:grpSp>
          <p:nvGrpSpPr>
            <p:cNvPr id="9" name="Group 6"/>
            <p:cNvGrpSpPr/>
            <p:nvPr/>
          </p:nvGrpSpPr>
          <p:grpSpPr>
            <a:xfrm>
              <a:off x="2857500" y="1634389"/>
              <a:ext cx="3657600" cy="3581400"/>
              <a:chOff x="6148465" y="3124200"/>
              <a:chExt cx="1502765" cy="1570220"/>
            </a:xfrm>
          </p:grpSpPr>
          <p:sp>
            <p:nvSpPr>
              <p:cNvPr id="18" name="Cube 17"/>
              <p:cNvSpPr/>
              <p:nvPr/>
            </p:nvSpPr>
            <p:spPr>
              <a:xfrm>
                <a:off x="6636895" y="4161020"/>
                <a:ext cx="533400" cy="533400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6148465" y="3657600"/>
                <a:ext cx="533400" cy="533400"/>
              </a:xfrm>
              <a:prstGeom prst="cube">
                <a:avLst/>
              </a:prstGeom>
              <a:solidFill>
                <a:srgbClr val="ABA3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858000" y="3429000"/>
                <a:ext cx="533400" cy="533400"/>
              </a:xfrm>
              <a:prstGeom prst="cube">
                <a:avLst/>
              </a:prstGeom>
              <a:solidFill>
                <a:srgbClr val="ABA3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6629400" y="3657600"/>
                <a:ext cx="533400" cy="533400"/>
              </a:xfrm>
              <a:prstGeom prst="cube">
                <a:avLst/>
              </a:prstGeom>
              <a:solidFill>
                <a:srgbClr val="6600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6407045" y="3886200"/>
                <a:ext cx="533400" cy="533400"/>
              </a:xfrm>
              <a:prstGeom prst="cube">
                <a:avLst/>
              </a:prstGeom>
              <a:solidFill>
                <a:srgbClr val="ABA3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6629400" y="3124200"/>
                <a:ext cx="533400" cy="533400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7117830" y="3657600"/>
                <a:ext cx="533400" cy="533400"/>
              </a:xfrm>
              <a:prstGeom prst="cube">
                <a:avLst/>
              </a:prstGeom>
              <a:solidFill>
                <a:srgbClr val="ABA3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381501" y="1253389"/>
              <a:ext cx="1125072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Above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71901" y="5215790"/>
              <a:ext cx="1447800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Below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endCxn id="21" idx="1"/>
            </p:cNvCxnSpPr>
            <p:nvPr/>
          </p:nvCxnSpPr>
          <p:spPr>
            <a:xfrm>
              <a:off x="2885460" y="1405789"/>
              <a:ext cx="1639644" cy="17493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638300" y="1253389"/>
              <a:ext cx="1253112" cy="806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Main Grid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2018" y="3386989"/>
              <a:ext cx="807882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East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38900" y="3234589"/>
              <a:ext cx="838200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West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24500" y="2015388"/>
              <a:ext cx="1167824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North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62929" y="4505275"/>
              <a:ext cx="1022243" cy="424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South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8" name="Content Placeholder 6"/>
          <p:cNvSpPr txBox="1">
            <a:spLocks/>
          </p:cNvSpPr>
          <p:nvPr/>
        </p:nvSpPr>
        <p:spPr>
          <a:xfrm>
            <a:off x="457200" y="973179"/>
            <a:ext cx="8229600" cy="4572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Grid-Based SRM uses machine learning to train, calibrate, and validate a data-driven model capable of replicating the results of fluid flow through porous media in a simulation grid cell.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data-driven model is trained to reproduce pressure or saturation changes within a simulation grid cell as a function of</a:t>
            </a:r>
            <a:r>
              <a:rPr lang="en-US" sz="2600" b="1" dirty="0"/>
              <a:t>:</a:t>
            </a:r>
          </a:p>
          <a:p>
            <a:pPr marL="742950" lvl="1" indent="-27940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400" dirty="0"/>
              <a:t>Reservoir Characteristics</a:t>
            </a:r>
          </a:p>
          <a:p>
            <a:pPr marL="742950" lvl="1" indent="-27940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400" dirty="0"/>
              <a:t>Imposed Physics (multi-physics)</a:t>
            </a:r>
          </a:p>
          <a:p>
            <a:pPr marL="742950" lvl="1" indent="-27940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400" dirty="0"/>
              <a:t>Operational </a:t>
            </a:r>
            <a:r>
              <a:rPr lang="en-US" sz="2400" dirty="0" smtClean="0"/>
              <a:t>Constraints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Applied Throughout the field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8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Steps involved in developing SRM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9396" y="797197"/>
            <a:ext cx="8833449" cy="561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62000" lvl="1" indent="-304800">
              <a:lnSpc>
                <a:spcPct val="80000"/>
              </a:lnSpc>
              <a:spcBef>
                <a:spcPts val="1200"/>
              </a:spcBef>
              <a:buFontTx/>
              <a:buAutoNum type="arabicPeriod"/>
            </a:pPr>
            <a:r>
              <a:rPr lang="en-US" sz="2000" dirty="0" smtClean="0"/>
              <a:t>Generate a few initial simulations with full CMG reservoir model (18 simulations)</a:t>
            </a:r>
          </a:p>
          <a:p>
            <a:pPr marL="762000" lvl="1" indent="-304800">
              <a:lnSpc>
                <a:spcPct val="80000"/>
              </a:lnSpc>
              <a:spcBef>
                <a:spcPct val="20000"/>
              </a:spcBef>
              <a:buFontTx/>
              <a:buAutoNum type="arabicPeriod"/>
            </a:pPr>
            <a:r>
              <a:rPr lang="en-US" sz="2000" kern="0" dirty="0" smtClean="0">
                <a:latin typeface="+mn-lt"/>
              </a:rPr>
              <a:t>Create database of CMG inputs and outputs for each simulation</a:t>
            </a:r>
          </a:p>
          <a:p>
            <a:pPr marL="762000" lvl="1" indent="-304800">
              <a:lnSpc>
                <a:spcPct val="80000"/>
              </a:lnSpc>
              <a:spcBef>
                <a:spcPct val="20000"/>
              </a:spcBef>
              <a:buFontTx/>
              <a:buAutoNum type="arabicPeriod"/>
            </a:pPr>
            <a:r>
              <a:rPr lang="en-US" sz="2000" kern="0" dirty="0" smtClean="0">
                <a:latin typeface="+mn-lt"/>
              </a:rPr>
              <a:t>Select and organize data to ensure appropriate relationships between less or more distant neighbor cells are captured; generate SRM input</a:t>
            </a:r>
          </a:p>
          <a:p>
            <a:pPr marL="762000" lvl="1" indent="-304800">
              <a:lnSpc>
                <a:spcPct val="80000"/>
              </a:lnSpc>
              <a:spcBef>
                <a:spcPct val="20000"/>
              </a:spcBef>
              <a:buFontTx/>
              <a:buAutoNum type="arabicPeriod"/>
            </a:pPr>
            <a:r>
              <a:rPr lang="en-US" sz="2000" kern="0" dirty="0" smtClean="0">
                <a:latin typeface="+mn-lt"/>
              </a:rPr>
              <a:t>Train neural networks (here using 2% of the CMG input/output tables), calibrate, and verify for each parameter of interest</a:t>
            </a:r>
          </a:p>
          <a:p>
            <a:pPr marL="762000" lvl="1" indent="-304800">
              <a:lnSpc>
                <a:spcPct val="80000"/>
              </a:lnSpc>
              <a:spcBef>
                <a:spcPct val="20000"/>
              </a:spcBef>
              <a:buFontTx/>
              <a:buAutoNum type="arabicPeriod"/>
            </a:pPr>
            <a:r>
              <a:rPr lang="en-US" sz="2000" kern="0" dirty="0" smtClean="0">
                <a:latin typeface="+mn-lt"/>
              </a:rPr>
              <a:t>Apply neural networks to blind scenarios for testing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1600" b="1" i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b="1" i="0" kern="0" dirty="0" smtClean="0">
                <a:solidFill>
                  <a:schemeClr val="tx1"/>
                </a:solidFill>
                <a:latin typeface="+mn-lt"/>
                <a:cs typeface="+mn-cs"/>
              </a:rPr>
              <a:t>Different SRMs generated based on time period</a:t>
            </a:r>
            <a:endParaRPr lang="en-US" sz="2000" kern="0" dirty="0" smtClean="0">
              <a:latin typeface="+mn-lt"/>
            </a:endParaRPr>
          </a:p>
          <a:p>
            <a:pPr marL="762000" lvl="1" indent="-304800">
              <a:lnSpc>
                <a:spcPct val="80000"/>
              </a:lnSpc>
              <a:spcBef>
                <a:spcPts val="1200"/>
              </a:spcBef>
              <a:buFontTx/>
              <a:buChar char="–"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During injection</a:t>
            </a:r>
          </a:p>
          <a:p>
            <a:pPr marL="762000" lvl="1" indent="-304800">
              <a:lnSpc>
                <a:spcPct val="80000"/>
              </a:lnSpc>
              <a:spcBef>
                <a:spcPts val="1200"/>
              </a:spcBef>
              <a:buFontTx/>
              <a:buChar char="–"/>
            </a:pPr>
            <a:r>
              <a:rPr lang="en-US" sz="2000" kern="0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+mn-cs"/>
              </a:rPr>
              <a:t>Post-injection</a:t>
            </a:r>
          </a:p>
          <a:p>
            <a:pPr marL="304800" indent="-304800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b="1" kern="0" dirty="0" smtClean="0"/>
              <a:t>Interpolation in space and time as in LUT</a:t>
            </a:r>
          </a:p>
          <a:p>
            <a:pPr marL="304800" indent="-304800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b="1" kern="0" dirty="0" smtClean="0">
                <a:solidFill>
                  <a:schemeClr val="accent2">
                    <a:lumMod val="50000"/>
                  </a:schemeClr>
                </a:solidFill>
              </a:rPr>
              <a:t>Spatially-varying porosity and permeability</a:t>
            </a:r>
          </a:p>
          <a:p>
            <a:pPr marL="304800" indent="-304800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b="1" kern="0" dirty="0" smtClean="0">
                <a:solidFill>
                  <a:schemeClr val="accent2">
                    <a:lumMod val="50000"/>
                  </a:schemeClr>
                </a:solidFill>
              </a:rPr>
              <a:t>Rate and duration of injection varied</a:t>
            </a:r>
            <a:endParaRPr lang="en-US" sz="2400" kern="0" dirty="0" smtClean="0">
              <a:solidFill>
                <a:schemeClr val="accent2">
                  <a:lumMod val="50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5992058" y="4125486"/>
            <a:ext cx="3102634" cy="2025770"/>
            <a:chOff x="5007857" y="3276600"/>
            <a:chExt cx="2541391" cy="1612625"/>
          </a:xfrm>
        </p:grpSpPr>
        <p:pic>
          <p:nvPicPr>
            <p:cNvPr id="8" name="Picture 7"/>
            <p:cNvPicPr/>
            <p:nvPr/>
          </p:nvPicPr>
          <p:blipFill>
            <a:blip r:embed="rId3" cstate="print"/>
            <a:srcRect l="36970" t="21326" r="33905" b="50286"/>
            <a:stretch>
              <a:fillRect/>
            </a:stretch>
          </p:blipFill>
          <p:spPr bwMode="auto">
            <a:xfrm>
              <a:off x="5029200" y="3276600"/>
              <a:ext cx="2438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044824" y="442756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FF00"/>
                  </a:solidFill>
                </a:rPr>
                <a:t>Hidden Layer</a:t>
              </a:r>
              <a:endParaRPr 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6763049" y="3973457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FF00"/>
                  </a:solidFill>
                </a:rPr>
                <a:t>Output Layer</a:t>
              </a:r>
              <a:endParaRPr 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4536756" y="3935357"/>
              <a:ext cx="1219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FF00"/>
                  </a:solidFill>
                </a:rPr>
                <a:t>Input Layer</a:t>
              </a:r>
              <a:endParaRPr lang="en-US" sz="12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52607" y="6244047"/>
            <a:ext cx="256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Amini</a:t>
            </a:r>
            <a:r>
              <a:rPr lang="en-US" sz="1200" i="1" dirty="0" smtClean="0"/>
              <a:t> et al, 2011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92821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Reservoir model used for SRM development</a:t>
            </a:r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79001" y="3487755"/>
            <a:ext cx="3657600" cy="2566988"/>
            <a:chOff x="5486400" y="4343400"/>
            <a:chExt cx="3657600" cy="2566547"/>
          </a:xfrm>
        </p:grpSpPr>
        <p:pic>
          <p:nvPicPr>
            <p:cNvPr id="5" name="Picture 9" descr="Otway Structure 1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86400" y="4343400"/>
              <a:ext cx="3657600" cy="256654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158305" y="4641230"/>
              <a:ext cx="609600" cy="338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solidFill>
                    <a:srgbClr val="C00000"/>
                  </a:solidFill>
                  <a:latin typeface="+mn-lt"/>
                </a:rPr>
                <a:t>CO</a:t>
              </a:r>
              <a:r>
                <a:rPr lang="en-US" sz="800" baseline="-25000" dirty="0" smtClean="0">
                  <a:solidFill>
                    <a:srgbClr val="C00000"/>
                  </a:solidFill>
                  <a:latin typeface="+mn-lt"/>
                </a:rPr>
                <a:t>2</a:t>
              </a:r>
              <a:r>
                <a:rPr lang="en-US" sz="800" dirty="0" smtClean="0">
                  <a:solidFill>
                    <a:srgbClr val="C00000"/>
                  </a:solidFill>
                  <a:latin typeface="+mn-lt"/>
                </a:rPr>
                <a:t> Injection</a:t>
              </a:r>
              <a:endParaRPr lang="en-US" sz="800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5538" y="4512754"/>
              <a:ext cx="685800" cy="338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solidFill>
                    <a:srgbClr val="0070C0"/>
                  </a:solidFill>
                  <a:latin typeface="+mn-lt"/>
                </a:rPr>
                <a:t>Monitoring Well</a:t>
              </a:r>
              <a:endParaRPr lang="en-US" sz="8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5400000">
              <a:off x="6762776" y="4916229"/>
              <a:ext cx="304748" cy="7620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8" descr="C:\Users\Vida\Desktop\CO2-Seq\Reports\Monthly reports\Top Map.jpg"/>
          <p:cNvPicPr>
            <a:picLocks noChangeAspect="1" noChangeArrowheads="1"/>
          </p:cNvPicPr>
          <p:nvPr/>
        </p:nvPicPr>
        <p:blipFill>
          <a:blip r:embed="rId4" cstate="print"/>
          <a:srcRect r="20177"/>
          <a:stretch>
            <a:fillRect/>
          </a:stretch>
        </p:blipFill>
        <p:spPr bwMode="auto">
          <a:xfrm>
            <a:off x="700088" y="3389574"/>
            <a:ext cx="2714626" cy="27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0" y="666214"/>
            <a:ext cx="9143999" cy="483958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Saline Sandstone Reservoir Within Depleted Gas Field</a:t>
            </a:r>
          </a:p>
          <a:p>
            <a:pPr marL="742950" marR="0" lvl="1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actual CO</a:t>
            </a:r>
            <a:r>
              <a:rPr kumimoji="0" lang="en-US" sz="16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injection site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southern Australia</a:t>
            </a:r>
          </a:p>
          <a:p>
            <a:pPr marL="742950" marR="0" lvl="1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Simulations for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moderate injection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35,000-100,000 t CO</a:t>
            </a:r>
            <a:r>
              <a:rPr kumimoji="0" lang="en-US" sz="1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over 5 years</a:t>
            </a:r>
          </a:p>
          <a:p>
            <a:pPr marL="742950" marR="0" lvl="1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intermediate-scale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CMG simulations performed with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history-matched model</a:t>
            </a:r>
          </a:p>
          <a:p>
            <a:pPr marL="742950" marR="0" lvl="1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Surrogate model based on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artificial intelligence and data mining approach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neural networks</a:t>
            </a:r>
          </a:p>
          <a:p>
            <a:pPr marL="742950" marR="0" lvl="1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Permeability and porosity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vary spatially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each reservoir grid block</a:t>
            </a:r>
          </a:p>
        </p:txBody>
      </p:sp>
    </p:spTree>
    <p:extLst>
      <p:ext uri="{BB962C8B-B14F-4D97-AF65-F5344CB8AC3E}">
        <p14:creationId xmlns:p14="http://schemas.microsoft.com/office/powerpoint/2010/main" val="3615339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71800" y="4768850"/>
            <a:ext cx="990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CO2 Mole Fraction</a:t>
            </a:r>
            <a:endParaRPr lang="en-US" sz="600" b="1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4369"/>
            <a:ext cx="8229600" cy="954107"/>
          </a:xfrm>
        </p:spPr>
        <p:txBody>
          <a:bodyPr/>
          <a:lstStyle/>
          <a:p>
            <a:r>
              <a:rPr lang="en-US" sz="2800" dirty="0" smtClean="0"/>
              <a:t>Surrogate models compare well to reservoir simulations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1" name="Rectangle 10"/>
          <p:cNvSpPr/>
          <p:nvPr/>
        </p:nvSpPr>
        <p:spPr>
          <a:xfrm>
            <a:off x="1593668" y="4389121"/>
            <a:ext cx="5695406" cy="2103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374468" y="4162698"/>
            <a:ext cx="762001" cy="2303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I:\for New Computer\Post Injection Apply Results\Time 50-PI\2D-Maps\Pressure\P-Actual-TimePI50-S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" r="9631"/>
          <a:stretch/>
        </p:blipFill>
        <p:spPr bwMode="auto">
          <a:xfrm>
            <a:off x="1516578" y="1538564"/>
            <a:ext cx="1752601" cy="16764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I:\for New Computer\Post Injection Apply Results\Time 50-PI\2D-Maps\Pressure\P-NN-TimePI50-S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 r="9379"/>
          <a:stretch/>
        </p:blipFill>
        <p:spPr bwMode="auto">
          <a:xfrm>
            <a:off x="3581188" y="1538564"/>
            <a:ext cx="1752600" cy="16764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:\for New Computer\Post Injection Apply Results\Time 50-PI\2D-Maps\Pressure\Error(Abs)-P-TimePI50-S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r="9788"/>
          <a:stretch/>
        </p:blipFill>
        <p:spPr bwMode="auto">
          <a:xfrm>
            <a:off x="6095788" y="1538564"/>
            <a:ext cx="1600200" cy="16764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I:\for New Computer\Post Injection Apply Results\Time 50-PI\2D-Maps\Sg\Sg-Actual-TimePI50-S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r="9633"/>
          <a:stretch/>
        </p:blipFill>
        <p:spPr bwMode="auto">
          <a:xfrm>
            <a:off x="1516578" y="3443564"/>
            <a:ext cx="1752601" cy="16764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:\for New Computer\Post Injection Apply Results\Time 50-PI\2D-Maps\Sg\Sg-NN-TimePI50-S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" r="9625"/>
          <a:stretch/>
        </p:blipFill>
        <p:spPr bwMode="auto">
          <a:xfrm>
            <a:off x="3581188" y="3443564"/>
            <a:ext cx="1752600" cy="16764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I:\for New Computer\Post Injection Apply Results\Time 50-PI\2D-Maps\Sg\Error-Sg-TimePI50-S6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 r="9641"/>
          <a:stretch/>
        </p:blipFill>
        <p:spPr bwMode="auto">
          <a:xfrm>
            <a:off x="6095788" y="3519764"/>
            <a:ext cx="1600200" cy="1600200"/>
          </a:xfrm>
          <a:prstGeom prst="rect">
            <a:avLst/>
          </a:prstGeom>
          <a:scene3d>
            <a:camera prst="perspectiveRelaxed"/>
            <a:lightRig rig="threePt" dir="t"/>
          </a:scene3d>
          <a:sp3d prstMaterial="matte"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:\Project PRESENTATION\Proposal\Images\New\P3-Scenario B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3691" r="12029" b="2735"/>
          <a:stretch/>
        </p:blipFill>
        <p:spPr bwMode="auto">
          <a:xfrm>
            <a:off x="881821" y="1797701"/>
            <a:ext cx="400772" cy="11581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60994" y="2960796"/>
            <a:ext cx="67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psi</a:t>
            </a:r>
            <a:endParaRPr 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179185" y="2923071"/>
            <a:ext cx="350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psi</a:t>
            </a:r>
            <a:endParaRPr lang="en-US" sz="1000" b="1" dirty="0"/>
          </a:p>
        </p:txBody>
      </p:sp>
      <p:pic>
        <p:nvPicPr>
          <p:cNvPr id="23" name="Picture 3" descr="H:\Project PRESENTATION\Proposal\Images\New\Error P-S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3863" r="9849" b="5941"/>
          <a:stretch/>
        </p:blipFill>
        <p:spPr bwMode="auto">
          <a:xfrm>
            <a:off x="8149694" y="1839533"/>
            <a:ext cx="355189" cy="11212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6388" y="4858430"/>
            <a:ext cx="67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Fraction</a:t>
            </a:r>
            <a:endParaRPr lang="en-US" sz="1000" b="1" dirty="0"/>
          </a:p>
        </p:txBody>
      </p:sp>
      <p:pic>
        <p:nvPicPr>
          <p:cNvPr id="25" name="Picture 4" descr="H:\Project PRESENTATION\Proposal\Images\New\Sg-Scal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4708" b="5466"/>
          <a:stretch/>
        </p:blipFill>
        <p:spPr bwMode="auto">
          <a:xfrm>
            <a:off x="889547" y="3767415"/>
            <a:ext cx="393046" cy="11373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052692" y="5102343"/>
            <a:ext cx="67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Fraction</a:t>
            </a:r>
            <a:endParaRPr lang="en-US" sz="1000" b="1" dirty="0"/>
          </a:p>
        </p:txBody>
      </p:sp>
      <p:pic>
        <p:nvPicPr>
          <p:cNvPr id="27" name="Picture 6" descr="H:\Project PRESENTATION\Proposal\Images\New\Error Sg-S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2941" b="6210"/>
          <a:stretch/>
        </p:blipFill>
        <p:spPr bwMode="auto">
          <a:xfrm>
            <a:off x="8184930" y="4012736"/>
            <a:ext cx="379557" cy="11068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534223" y="4163486"/>
            <a:ext cx="381000" cy="694944"/>
          </a:xfrm>
          <a:prstGeom prst="rightArrow">
            <a:avLst/>
          </a:prstGeom>
          <a:solidFill>
            <a:srgbClr val="DCAD6E"/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/>
          <a:scene3d>
            <a:camera prst="perspectiveRelaxed"/>
            <a:lightRig rig="threePt" dir="t"/>
          </a:scene3d>
          <a:sp3d prstMaterial="matte">
            <a:bevelT w="1397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534223" y="2196377"/>
            <a:ext cx="381000" cy="694944"/>
          </a:xfrm>
          <a:prstGeom prst="rightArrow">
            <a:avLst/>
          </a:prstGeom>
          <a:solidFill>
            <a:srgbClr val="DCAD6E"/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/>
          <a:scene3d>
            <a:camera prst="perspectiveRelaxed"/>
            <a:lightRig rig="threePt" dir="t"/>
          </a:scene3d>
          <a:sp3d prstMaterial="matte">
            <a:bevelT w="1397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0089" y="1434737"/>
            <a:ext cx="275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>
                <a:latin typeface="Cambria" pitchFamily="18" charset="0"/>
                <a:cs typeface="Tunga" pitchFamily="2"/>
              </a:rPr>
              <a:t>50 years after Injection</a:t>
            </a:r>
            <a:endParaRPr lang="en-US" dirty="0">
              <a:latin typeface="Cambria" pitchFamily="18" charset="0"/>
              <a:cs typeface="Tung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0663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Smith Analysis Group</a:t>
            </a:r>
          </a:p>
          <a:p>
            <a:pPr lvl="1"/>
            <a:r>
              <a:rPr lang="en-US" dirty="0" smtClean="0"/>
              <a:t>Building metrics of reservoir performance associated to risk</a:t>
            </a:r>
          </a:p>
          <a:p>
            <a:r>
              <a:rPr lang="en-US" dirty="0" smtClean="0"/>
              <a:t>ROM development</a:t>
            </a:r>
          </a:p>
          <a:p>
            <a:pPr lvl="1"/>
            <a:r>
              <a:rPr lang="en-US" dirty="0" smtClean="0"/>
              <a:t>Components of integrated assessment models (IAMs) used to probe uncertainties</a:t>
            </a:r>
          </a:p>
          <a:p>
            <a:pPr lvl="2"/>
            <a:r>
              <a:rPr lang="en-US" dirty="0" smtClean="0"/>
              <a:t>Surrogate Reservoir Model (SRM)</a:t>
            </a:r>
          </a:p>
          <a:p>
            <a:pPr lvl="2"/>
            <a:r>
              <a:rPr lang="en-US" dirty="0" smtClean="0"/>
              <a:t>Polynomial Chaos Expansion (PCE)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ENSSchematic_labels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61464" y="995322"/>
            <a:ext cx="2973239" cy="4507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" y="5687376"/>
            <a:ext cx="1516893" cy="7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814"/>
            <a:ext cx="8229600" cy="4572000"/>
          </a:xfrm>
        </p:spPr>
        <p:txBody>
          <a:bodyPr/>
          <a:lstStyle/>
          <a:p>
            <a:endParaRPr lang="en-U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/>
              <a:t>Saline Sandstone Reservoir Within Depleted Gas Field</a:t>
            </a:r>
          </a:p>
          <a:p>
            <a:pPr lvl="1"/>
            <a:r>
              <a:rPr lang="en-US" sz="1600" dirty="0" smtClean="0"/>
              <a:t>Based on actual EOR field in West Texas (40 years of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injection)</a:t>
            </a:r>
          </a:p>
          <a:p>
            <a:pPr lvl="1"/>
            <a:r>
              <a:rPr lang="en-US" sz="1600" dirty="0" err="1" smtClean="0"/>
              <a:t>Upscaled</a:t>
            </a:r>
            <a:r>
              <a:rPr lang="en-US" sz="1600" dirty="0" smtClean="0"/>
              <a:t> porosity and permeability model  (Han et al, 2008)</a:t>
            </a:r>
          </a:p>
          <a:p>
            <a:pPr lvl="1"/>
            <a:r>
              <a:rPr lang="en-US" sz="1600" dirty="0" smtClean="0"/>
              <a:t>10 CMG simulations with history-matched model, begin after oil production completed</a:t>
            </a:r>
          </a:p>
          <a:p>
            <a:pPr lvl="1"/>
            <a:r>
              <a:rPr lang="en-US" sz="1600" dirty="0" smtClean="0"/>
              <a:t>Allow injection for 50 years in </a:t>
            </a:r>
            <a:r>
              <a:rPr lang="en-US" sz="1600" b="1" dirty="0" smtClean="0"/>
              <a:t>several wells </a:t>
            </a:r>
            <a:r>
              <a:rPr lang="en-US" sz="1600" dirty="0" smtClean="0"/>
              <a:t>at a </a:t>
            </a:r>
            <a:r>
              <a:rPr lang="en-US" sz="1600" b="1" dirty="0" smtClean="0"/>
              <a:t>given wellhead pressure</a:t>
            </a:r>
          </a:p>
          <a:p>
            <a:pPr lvl="1"/>
            <a:r>
              <a:rPr lang="en-US" sz="1600" dirty="0" smtClean="0"/>
              <a:t>Permeability and porosity </a:t>
            </a:r>
            <a:r>
              <a:rPr lang="en-US" sz="1600" b="1" dirty="0" smtClean="0"/>
              <a:t>vary spatially </a:t>
            </a:r>
            <a:r>
              <a:rPr lang="en-US" sz="1600" dirty="0" smtClean="0"/>
              <a:t>in each reservoir grid block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Second reservoir model for SRM development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0" y="2900367"/>
            <a:ext cx="3403282" cy="2607119"/>
            <a:chOff x="30480" y="3312668"/>
            <a:chExt cx="4587240" cy="331673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" y="3312668"/>
              <a:ext cx="4572000" cy="331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5720" y="3319641"/>
              <a:ext cx="4572000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Porosity</a:t>
              </a:r>
              <a:endParaRPr lang="en-US" sz="1200" dirty="0"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2194437" y="3800475"/>
            <a:ext cx="3391975" cy="2607119"/>
            <a:chOff x="4343400" y="3124200"/>
            <a:chExt cx="4572000" cy="3316732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124200"/>
              <a:ext cx="4572000" cy="331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43400" y="3124200"/>
              <a:ext cx="4572000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Permeability</a:t>
              </a:r>
              <a:endParaRPr lang="en-US" sz="1200" dirty="0"/>
            </a:p>
          </p:txBody>
        </p:sp>
      </p:grp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7" y="3076574"/>
            <a:ext cx="3218512" cy="2472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31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72" y="1334353"/>
            <a:ext cx="5485732" cy="138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85" y="1376879"/>
            <a:ext cx="2832103" cy="144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085" y="2831440"/>
            <a:ext cx="2832103" cy="144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69" y="4282195"/>
            <a:ext cx="2832103" cy="144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72" y="2823032"/>
            <a:ext cx="5485732" cy="138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8" y="4246653"/>
            <a:ext cx="5485732" cy="1380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milestoneshape"/>
          <p:cNvCxnSpPr>
            <a:cxnSpLocks noChangeAspect="1"/>
          </p:cNvCxnSpPr>
          <p:nvPr>
            <p:custDataLst>
              <p:tags r:id="rId1"/>
            </p:custDataLst>
          </p:nvPr>
        </p:nvCxnSpPr>
        <p:spPr>
          <a:xfrm>
            <a:off x="3295305" y="5731409"/>
            <a:ext cx="0" cy="462735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ilestoneshape"/>
          <p:cNvSpPr>
            <a:spLocks noChangeAspect="1"/>
          </p:cNvSpPr>
          <p:nvPr/>
        </p:nvSpPr>
        <p:spPr>
          <a:xfrm rot="16200000">
            <a:off x="3295305" y="5736945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milestoneshape"/>
          <p:cNvCxnSpPr>
            <a:cxnSpLocks noChangeAspect="1"/>
          </p:cNvCxnSpPr>
          <p:nvPr>
            <p:custDataLst>
              <p:tags r:id="rId2"/>
            </p:custDataLst>
          </p:nvPr>
        </p:nvCxnSpPr>
        <p:spPr>
          <a:xfrm>
            <a:off x="8476905" y="5731409"/>
            <a:ext cx="0" cy="462735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ilestoneshape"/>
          <p:cNvSpPr>
            <a:spLocks noChangeAspect="1"/>
          </p:cNvSpPr>
          <p:nvPr/>
        </p:nvSpPr>
        <p:spPr>
          <a:xfrm rot="16200000">
            <a:off x="8476905" y="5736945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>
            <a:spLocks noChangeAspect="1"/>
          </p:cNvSpPr>
          <p:nvPr/>
        </p:nvSpPr>
        <p:spPr>
          <a:xfrm>
            <a:off x="547038" y="5577840"/>
            <a:ext cx="10718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rgbClr val="FF0000"/>
                </a:solidFill>
              </a:rPr>
              <a:t>Start of Simulation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Start of Injection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01/01/2172</a:t>
            </a:r>
            <a:endParaRPr lang="en-US" sz="700" b="1" dirty="0">
              <a:solidFill>
                <a:srgbClr val="FF0000"/>
              </a:solidFill>
            </a:endParaRPr>
          </a:p>
        </p:txBody>
      </p:sp>
      <p:grpSp>
        <p:nvGrpSpPr>
          <p:cNvPr id="2" name="Group 30"/>
          <p:cNvGrpSpPr>
            <a:grpSpLocks noChangeAspect="1"/>
          </p:cNvGrpSpPr>
          <p:nvPr/>
        </p:nvGrpSpPr>
        <p:grpSpPr>
          <a:xfrm>
            <a:off x="543249" y="6090144"/>
            <a:ext cx="7952692" cy="100807"/>
            <a:chOff x="457200" y="4114800"/>
            <a:chExt cx="7696200" cy="457200"/>
          </a:xfrm>
        </p:grpSpPr>
        <p:sp>
          <p:nvSpPr>
            <p:cNvPr id="32" name="Rounded Rectangle 31"/>
            <p:cNvSpPr/>
            <p:nvPr/>
          </p:nvSpPr>
          <p:spPr>
            <a:xfrm>
              <a:off x="457200" y="4114800"/>
              <a:ext cx="7696200" cy="45720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57200" y="4457698"/>
              <a:ext cx="893479" cy="1143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milestoneshape"/>
          <p:cNvSpPr>
            <a:spLocks noChangeAspect="1"/>
          </p:cNvSpPr>
          <p:nvPr/>
        </p:nvSpPr>
        <p:spPr>
          <a:xfrm>
            <a:off x="463311" y="5942079"/>
            <a:ext cx="156680" cy="175865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gshape"/>
          <p:cNvSpPr txBox="1"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5818" y="5942508"/>
            <a:ext cx="481220" cy="306386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050" b="1" dirty="0" smtClean="0">
                <a:solidFill>
                  <a:srgbClr val="FF0000"/>
                </a:solidFill>
                <a:latin typeface="Calibri"/>
              </a:rPr>
              <a:t>2172</a:t>
            </a:r>
          </a:p>
        </p:txBody>
      </p:sp>
      <p:sp>
        <p:nvSpPr>
          <p:cNvPr id="36" name="TextBox 35"/>
          <p:cNvSpPr txBox="1">
            <a:spLocks noChangeAspect="1"/>
          </p:cNvSpPr>
          <p:nvPr/>
        </p:nvSpPr>
        <p:spPr>
          <a:xfrm>
            <a:off x="3424201" y="5662014"/>
            <a:ext cx="130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rgbClr val="FF0000"/>
                </a:solidFill>
              </a:rPr>
              <a:t>End of Injection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01/01/2222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7" name="pgshape"/>
          <p:cNvSpPr>
            <a:spLocks noChangeAspect="1"/>
          </p:cNvSpPr>
          <p:nvPr/>
        </p:nvSpPr>
        <p:spPr>
          <a:xfrm>
            <a:off x="1403005" y="6179044"/>
            <a:ext cx="127000" cy="1397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gshape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3066705" y="6048077"/>
            <a:ext cx="445911" cy="142874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Calibri"/>
              </a:rPr>
              <a:t>2222</a:t>
            </a:r>
            <a:endParaRPr lang="en-US" sz="8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gshape"/>
          <p:cNvSpPr txBox="1"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501150" y="5957254"/>
            <a:ext cx="505690" cy="306386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050" b="1" dirty="0" smtClean="0">
                <a:solidFill>
                  <a:srgbClr val="FF0000"/>
                </a:solidFill>
                <a:latin typeface="Calibri"/>
              </a:rPr>
              <a:t>3172</a:t>
            </a:r>
          </a:p>
        </p:txBody>
      </p: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1521099" y="6148108"/>
            <a:ext cx="108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9 </a:t>
            </a:r>
            <a:r>
              <a:rPr lang="en-US" sz="700" b="1" dirty="0" err="1" smtClean="0"/>
              <a:t>yrs</a:t>
            </a:r>
            <a:r>
              <a:rPr lang="en-US" sz="700" b="1" dirty="0" smtClean="0"/>
              <a:t> after Injection</a:t>
            </a:r>
          </a:p>
          <a:p>
            <a:r>
              <a:rPr lang="en-US" sz="700" b="1" dirty="0" smtClean="0"/>
              <a:t>01/01/2181</a:t>
            </a:r>
            <a:endParaRPr lang="en-US" sz="7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45635" y="95402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Simulator (CMG) Results 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30961" y="97539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SRM (GRNN) Results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46600" y="97539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 Relative Error</a:t>
            </a:r>
            <a:endParaRPr lang="en-US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0" y="182563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Surrogate models compare well to reservoir simulations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4503" y="6257745"/>
            <a:ext cx="5029200" cy="2154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8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Type of reservoirs: Gas field, sandstone, moderate-high complexity</a:t>
            </a:r>
          </a:p>
          <a:p>
            <a:pPr lvl="5">
              <a:buNone/>
            </a:pPr>
            <a:r>
              <a:rPr lang="en-US" b="1" dirty="0" smtClean="0"/>
              <a:t> Oil field, sandstone, moderate complexity, many wells</a:t>
            </a:r>
          </a:p>
          <a:p>
            <a:r>
              <a:rPr lang="en-US" sz="2000" dirty="0" smtClean="0"/>
              <a:t>ROM properties:</a:t>
            </a:r>
          </a:p>
          <a:p>
            <a:pPr lvl="1"/>
            <a:r>
              <a:rPr lang="en-US" sz="2000" dirty="0" smtClean="0"/>
              <a:t>Requires few reservoir simulation runs (&lt;15-20)</a:t>
            </a:r>
          </a:p>
          <a:p>
            <a:pPr lvl="1"/>
            <a:r>
              <a:rPr lang="en-US" sz="2000" dirty="0" smtClean="0"/>
              <a:t>Good accuracy </a:t>
            </a:r>
            <a:r>
              <a:rPr lang="en-US" sz="2000" dirty="0" err="1" smtClean="0"/>
              <a:t>w.r.t</a:t>
            </a:r>
            <a:r>
              <a:rPr lang="en-US" sz="2000" dirty="0" smtClean="0"/>
              <a:t>. reservoir simulation (&lt;5-10% error in 95-99% of cases)</a:t>
            </a:r>
          </a:p>
          <a:p>
            <a:pPr lvl="1"/>
            <a:r>
              <a:rPr lang="en-US" sz="2000" dirty="0" smtClean="0"/>
              <a:t>Allows for spatial heterogeneity variability</a:t>
            </a:r>
          </a:p>
          <a:p>
            <a:pPr lvl="1"/>
            <a:r>
              <a:rPr lang="en-US" sz="2000" dirty="0" smtClean="0"/>
              <a:t>Allows for operational variability (e.g., rate of injection, length of injection, </a:t>
            </a:r>
            <a:r>
              <a:rPr lang="en-US" sz="2000" dirty="0" err="1" smtClean="0"/>
              <a:t>bottomhole</a:t>
            </a:r>
            <a:r>
              <a:rPr lang="en-US" sz="2000" dirty="0" smtClean="0"/>
              <a:t> pressure)</a:t>
            </a:r>
          </a:p>
          <a:p>
            <a:pPr lvl="1"/>
            <a:r>
              <a:rPr lang="en-US" sz="2000" dirty="0" smtClean="0"/>
              <a:t>Fast run time (~1 min for 10,000 grid blocks; ~10s for ~1,000 grid blocks)</a:t>
            </a:r>
          </a:p>
          <a:p>
            <a:pPr lvl="1"/>
            <a:r>
              <a:rPr lang="en-US" sz="2000" dirty="0" smtClean="0"/>
              <a:t>Takes time to train SRM once reservoir simulation runs are complete (months; speed improves with practice)</a:t>
            </a:r>
          </a:p>
          <a:p>
            <a:pPr lvl="1"/>
            <a:r>
              <a:rPr lang="en-US" sz="2000" dirty="0" smtClean="0"/>
              <a:t>SRM based on data collected post injection may not need any re-training, just updating of reservoir parameters used, if data is within envelope of predictions of initial SRMs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for SRM technique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63704"/>
            <a:ext cx="8229600" cy="584775"/>
          </a:xfrm>
        </p:spPr>
        <p:txBody>
          <a:bodyPr/>
          <a:lstStyle/>
          <a:p>
            <a:r>
              <a:rPr lang="en-US" dirty="0" smtClean="0"/>
              <a:t>ROM Type: Polynomial Chaos Expansion (PCE)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87383" y="361796"/>
            <a:ext cx="8621486" cy="584775"/>
          </a:xfrm>
        </p:spPr>
        <p:txBody>
          <a:bodyPr/>
          <a:lstStyle/>
          <a:p>
            <a:r>
              <a:rPr lang="en-US" dirty="0" smtClean="0"/>
              <a:t>What is the PCE technique?</a:t>
            </a:r>
            <a:endParaRPr lang="en-US" sz="2800" dirty="0"/>
          </a:p>
        </p:txBody>
      </p:sp>
      <p:sp>
        <p:nvSpPr>
          <p:cNvPr id="36" name="圆角矩形 35"/>
          <p:cNvSpPr/>
          <p:nvPr/>
        </p:nvSpPr>
        <p:spPr>
          <a:xfrm>
            <a:off x="1127759" y="1084795"/>
            <a:ext cx="6629400" cy="1905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箭头 7"/>
          <p:cNvSpPr/>
          <p:nvPr/>
        </p:nvSpPr>
        <p:spPr>
          <a:xfrm>
            <a:off x="1341119" y="1999195"/>
            <a:ext cx="1920240" cy="762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cs typeface="Arial" pitchFamily="34" charset="0"/>
              </a:rPr>
              <a:t>Input</a:t>
            </a:r>
            <a:endParaRPr lang="en-US" sz="1600" b="1" dirty="0">
              <a:cs typeface="Arial" pitchFamily="34" charset="0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661659" y="1999195"/>
            <a:ext cx="1920240" cy="762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cs typeface="Arial" pitchFamily="34" charset="0"/>
              </a:rPr>
              <a:t>Output</a:t>
            </a:r>
            <a:endParaRPr lang="en-US" sz="1600" b="1" dirty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8259" y="1465795"/>
            <a:ext cx="155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permeability, porosity, etc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559" y="1465795"/>
            <a:ext cx="201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pressure, </a:t>
            </a:r>
          </a:p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gas saturation, etc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127759" y="1389595"/>
            <a:ext cx="66294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2"/>
          <p:cNvGrpSpPr/>
          <p:nvPr/>
        </p:nvGrpSpPr>
        <p:grpSpPr>
          <a:xfrm>
            <a:off x="1813559" y="1424429"/>
            <a:ext cx="5303520" cy="3110552"/>
            <a:chOff x="1905000" y="2756848"/>
            <a:chExt cx="5303520" cy="3110552"/>
          </a:xfrm>
        </p:grpSpPr>
        <p:sp>
          <p:nvSpPr>
            <p:cNvPr id="39" name="下箭头 38"/>
            <p:cNvSpPr/>
            <p:nvPr/>
          </p:nvSpPr>
          <p:spPr>
            <a:xfrm>
              <a:off x="2952750" y="2756848"/>
              <a:ext cx="3200400" cy="2057400"/>
            </a:xfrm>
            <a:prstGeom prst="downArrow">
              <a:avLst>
                <a:gd name="adj1" fmla="val 65584"/>
                <a:gd name="adj2" fmla="val 192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组合 20"/>
            <p:cNvGrpSpPr/>
            <p:nvPr/>
          </p:nvGrpSpPr>
          <p:grpSpPr>
            <a:xfrm>
              <a:off x="1905000" y="4953000"/>
              <a:ext cx="5303520" cy="914400"/>
              <a:chOff x="2133600" y="4953000"/>
              <a:chExt cx="5303520" cy="91440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2133600" y="4953000"/>
                <a:ext cx="530352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cs typeface="Arial" pitchFamily="34" charset="0"/>
                  </a:rPr>
                  <a:t>Polynomial Chaos Expansions: </a:t>
                </a:r>
              </a:p>
            </p:txBody>
          </p:sp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09798" y="5410199"/>
                <a:ext cx="5120640" cy="246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7" name="矩形 6"/>
          <p:cNvSpPr/>
          <p:nvPr/>
        </p:nvSpPr>
        <p:spPr>
          <a:xfrm>
            <a:off x="3638549" y="1663915"/>
            <a:ext cx="1645920" cy="10972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cs typeface="Arial" pitchFamily="34" charset="0"/>
              </a:rPr>
              <a:t>Numerical Simulation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31074" y="4349932"/>
            <a:ext cx="8712925" cy="186798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Spatially varied porosity and permeability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="1" dirty="0" smtClean="0"/>
              <a:t>Used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porosity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permeability in 6 nearest grid blocks for predictions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Varied </a:t>
            </a:r>
            <a:r>
              <a:rPr kumimoji="0" lang="en-US" sz="20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bottomhole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pressure in wells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="1" dirty="0" smtClean="0"/>
              <a:t>Spatial and temporal </a:t>
            </a:r>
            <a:r>
              <a:rPr lang="en-US" sz="2000" b="1" dirty="0" err="1" smtClean="0"/>
              <a:t>discretization</a:t>
            </a:r>
            <a:r>
              <a:rPr lang="en-US" sz="2000" b="1" dirty="0" smtClean="0"/>
              <a:t> and interpolation as in LUT and SRM</a:t>
            </a:r>
            <a:endParaRPr kumimoji="0" lang="en-US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5403"/>
            <a:ext cx="8229600" cy="584775"/>
          </a:xfrm>
        </p:spPr>
        <p:txBody>
          <a:bodyPr/>
          <a:lstStyle/>
          <a:p>
            <a:r>
              <a:rPr lang="en-US" dirty="0" smtClean="0"/>
              <a:t>PCE technique uses mixed integer programming </a:t>
            </a:r>
            <a:endParaRPr lang="en-US" sz="2800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0992" y="5933344"/>
            <a:ext cx="5029200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860765" y="1730987"/>
            <a:ext cx="292608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Initialization at degree d = 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60765" y="1096943"/>
            <a:ext cx="292608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729445" y="3196039"/>
            <a:ext cx="118872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 = d + 1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60765" y="3805639"/>
            <a:ext cx="2926080" cy="10058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Solve a mixed-integer problem (MIP) for a best subset of bases functions</a:t>
            </a:r>
          </a:p>
        </p:txBody>
      </p:sp>
      <p:grpSp>
        <p:nvGrpSpPr>
          <p:cNvPr id="2" name="组合 11"/>
          <p:cNvGrpSpPr/>
          <p:nvPr/>
        </p:nvGrpSpPr>
        <p:grpSpPr>
          <a:xfrm>
            <a:off x="906485" y="5033465"/>
            <a:ext cx="2834640" cy="609600"/>
            <a:chOff x="944880" y="3352800"/>
            <a:chExt cx="2834640" cy="609600"/>
          </a:xfrm>
        </p:grpSpPr>
        <p:sp>
          <p:nvSpPr>
            <p:cNvPr id="58" name="菱形 57"/>
            <p:cNvSpPr/>
            <p:nvPr/>
          </p:nvSpPr>
          <p:spPr>
            <a:xfrm>
              <a:off x="944880" y="3352800"/>
              <a:ext cx="2834640" cy="6096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39240" y="3467100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Overfitting</a:t>
              </a:r>
              <a:r>
                <a:rPr lang="en-US" b="1" dirty="0" smtClean="0"/>
                <a:t>?</a:t>
              </a:r>
              <a:endParaRPr lang="en-US" b="1" dirty="0"/>
            </a:p>
          </p:txBody>
        </p:sp>
      </p:grpSp>
      <p:cxnSp>
        <p:nvCxnSpPr>
          <p:cNvPr id="65" name="直接箭头连接符 64"/>
          <p:cNvCxnSpPr/>
          <p:nvPr/>
        </p:nvCxnSpPr>
        <p:spPr>
          <a:xfrm rot="5400000">
            <a:off x="2209505" y="1600869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rot="5400000">
            <a:off x="2209505" y="3081739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rot="5400000">
            <a:off x="2209505" y="3691339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5" idx="2"/>
            <a:endCxn id="58" idx="0"/>
          </p:cNvCxnSpPr>
          <p:nvPr/>
        </p:nvCxnSpPr>
        <p:spPr>
          <a:xfrm rot="5400000">
            <a:off x="2212812" y="4922472"/>
            <a:ext cx="221986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58" idx="2"/>
          </p:cNvCxnSpPr>
          <p:nvPr/>
        </p:nvCxnSpPr>
        <p:spPr>
          <a:xfrm>
            <a:off x="2323805" y="5643065"/>
            <a:ext cx="4821" cy="33075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1897552" y="5973820"/>
            <a:ext cx="9144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Stop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" name="组合 11"/>
          <p:cNvGrpSpPr/>
          <p:nvPr/>
        </p:nvGrpSpPr>
        <p:grpSpPr>
          <a:xfrm>
            <a:off x="906485" y="2357839"/>
            <a:ext cx="2834640" cy="609600"/>
            <a:chOff x="944880" y="3352800"/>
            <a:chExt cx="2834640" cy="609600"/>
          </a:xfrm>
        </p:grpSpPr>
        <p:sp>
          <p:nvSpPr>
            <p:cNvPr id="8" name="菱形 7"/>
            <p:cNvSpPr/>
            <p:nvPr/>
          </p:nvSpPr>
          <p:spPr>
            <a:xfrm>
              <a:off x="944880" y="3352800"/>
              <a:ext cx="2834640" cy="6096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240" y="3467100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Error</a:t>
              </a:r>
              <a:r>
                <a:rPr lang="en-US" b="1" baseline="-25000" dirty="0" err="1" smtClean="0"/>
                <a:t>d</a:t>
              </a:r>
              <a:r>
                <a:rPr lang="en-US" b="1" dirty="0" smtClean="0"/>
                <a:t> small?</a:t>
              </a:r>
              <a:endParaRPr lang="en-US" b="1" dirty="0"/>
            </a:p>
          </p:txBody>
        </p:sp>
      </p:grpSp>
      <p:cxnSp>
        <p:nvCxnSpPr>
          <p:cNvPr id="67" name="直接箭头连接符 66"/>
          <p:cNvCxnSpPr/>
          <p:nvPr/>
        </p:nvCxnSpPr>
        <p:spPr>
          <a:xfrm rot="5400000">
            <a:off x="2209505" y="2243539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566849" y="56494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Yes</a:t>
            </a:r>
            <a:endParaRPr lang="en-US" sz="12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2368729" y="291904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No</a:t>
            </a:r>
            <a:endParaRPr lang="en-US" sz="1200" b="1" dirty="0"/>
          </a:p>
        </p:txBody>
      </p:sp>
      <p:grpSp>
        <p:nvGrpSpPr>
          <p:cNvPr id="6" name="组合 114"/>
          <p:cNvGrpSpPr/>
          <p:nvPr/>
        </p:nvGrpSpPr>
        <p:grpSpPr>
          <a:xfrm>
            <a:off x="4822372" y="1151708"/>
            <a:ext cx="3581400" cy="3864430"/>
            <a:chOff x="5486400" y="2362199"/>
            <a:chExt cx="3581400" cy="4267201"/>
          </a:xfrm>
        </p:grpSpPr>
        <p:sp>
          <p:nvSpPr>
            <p:cNvPr id="24" name="矩形 25"/>
            <p:cNvSpPr/>
            <p:nvPr/>
          </p:nvSpPr>
          <p:spPr>
            <a:xfrm>
              <a:off x="5486400" y="2362199"/>
              <a:ext cx="3429000" cy="403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111"/>
            <p:cNvGrpSpPr/>
            <p:nvPr/>
          </p:nvGrpSpPr>
          <p:grpSpPr>
            <a:xfrm>
              <a:off x="5562600" y="2484120"/>
              <a:ext cx="3505200" cy="4145280"/>
              <a:chOff x="5562600" y="2422683"/>
              <a:chExt cx="3505200" cy="414528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8001000" y="5829299"/>
                <a:ext cx="10668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1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degree  </a:t>
                </a:r>
                <a:r>
                  <a:rPr lang="en-US" sz="1400" b="1" i="1" dirty="0" smtClean="0">
                    <a:solidFill>
                      <a:schemeClr val="bg2">
                        <a:lumMod val="1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  <a:p>
                <a:r>
                  <a:rPr lang="en-US" sz="1400" b="1" dirty="0" smtClean="0">
                    <a:solidFill>
                      <a:schemeClr val="bg2">
                        <a:lumMod val="1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Terms  </a:t>
                </a:r>
                <a:r>
                  <a:rPr lang="en-US" sz="1400" b="1" i="1" dirty="0" smtClean="0">
                    <a:solidFill>
                      <a:schemeClr val="bg2">
                        <a:lumMod val="1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</a:p>
              <a:p>
                <a:endParaRPr lang="en-US" sz="1400" b="1" i="1" dirty="0" smtClean="0">
                  <a:solidFill>
                    <a:schemeClr val="bg2">
                      <a:lumMod val="1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2" name="组合 50"/>
              <p:cNvGrpSpPr/>
              <p:nvPr/>
            </p:nvGrpSpPr>
            <p:grpSpPr>
              <a:xfrm>
                <a:off x="5562600" y="2422683"/>
                <a:ext cx="3295706" cy="3400746"/>
                <a:chOff x="5257800" y="2613184"/>
                <a:chExt cx="3295706" cy="3400746"/>
              </a:xfrm>
            </p:grpSpPr>
            <p:pic>
              <p:nvPicPr>
                <p:cNvPr id="3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611504" y="4533900"/>
                  <a:ext cx="2743200" cy="10964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pSp>
              <p:nvGrpSpPr>
                <p:cNvPr id="13" name="组合 33"/>
                <p:cNvGrpSpPr/>
                <p:nvPr/>
              </p:nvGrpSpPr>
              <p:grpSpPr>
                <a:xfrm>
                  <a:off x="5631869" y="2719863"/>
                  <a:ext cx="2921637" cy="3294067"/>
                  <a:chOff x="4914899" y="3659137"/>
                  <a:chExt cx="1790701" cy="2247951"/>
                </a:xfrm>
              </p:grpSpPr>
              <p:cxnSp>
                <p:nvCxnSpPr>
                  <p:cNvPr id="42" name="直接箭头连接符 43"/>
                  <p:cNvCxnSpPr/>
                  <p:nvPr/>
                </p:nvCxnSpPr>
                <p:spPr>
                  <a:xfrm>
                    <a:off x="4914900" y="5905500"/>
                    <a:ext cx="1790700" cy="1588"/>
                  </a:xfrm>
                  <a:prstGeom prst="straightConnector1">
                    <a:avLst/>
                  </a:prstGeom>
                  <a:ln w="28575"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箭头连接符 44"/>
                  <p:cNvCxnSpPr/>
                  <p:nvPr/>
                </p:nvCxnSpPr>
                <p:spPr>
                  <a:xfrm rot="5400000" flipH="1" flipV="1">
                    <a:off x="3792477" y="4781559"/>
                    <a:ext cx="2246431" cy="1588"/>
                  </a:xfrm>
                  <a:prstGeom prst="straightConnector1">
                    <a:avLst/>
                  </a:prstGeom>
                  <a:ln w="28575"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6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5418160" y="4504460"/>
                  <a:ext cx="2710788" cy="1172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5943600" y="4762500"/>
                  <a:ext cx="6477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R</a:t>
                  </a:r>
                  <a:r>
                    <a:rPr lang="en-US" sz="1400" b="1" baseline="30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2</a:t>
                  </a:r>
                  <a:endParaRPr lang="en-US" sz="1400" b="1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239000" y="4876800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rgbClr val="FF0000"/>
                      </a:solidFill>
                      <a:cs typeface="Arial" pitchFamily="34" charset="0"/>
                    </a:rPr>
                    <a:t>Cross validation</a:t>
                  </a:r>
                  <a:endParaRPr lang="en-US" sz="1600" b="1" baseline="30000" dirty="0">
                    <a:solidFill>
                      <a:srgbClr val="FF0000"/>
                    </a:solidFill>
                    <a:cs typeface="Arial" pitchFamily="34" charset="0"/>
                  </a:endParaRPr>
                </a:p>
              </p:txBody>
            </p:sp>
            <p:cxnSp>
              <p:nvCxnSpPr>
                <p:cNvPr id="39" name="直接连接符 40"/>
                <p:cNvCxnSpPr/>
                <p:nvPr/>
              </p:nvCxnSpPr>
              <p:spPr>
                <a:xfrm>
                  <a:off x="5638800" y="4533900"/>
                  <a:ext cx="2560320" cy="1588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 rot="16200000">
                  <a:off x="4859239" y="3575625"/>
                  <a:ext cx="11049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Accuracy</a:t>
                  </a:r>
                  <a:endParaRPr lang="en-US" sz="1400" b="1" dirty="0">
                    <a:solidFill>
                      <a:schemeClr val="bg2">
                        <a:lumMod val="1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41" name="直接连接符 42"/>
                <p:cNvCxnSpPr/>
                <p:nvPr/>
              </p:nvCxnSpPr>
              <p:spPr>
                <a:xfrm rot="5400000">
                  <a:off x="5672556" y="4304030"/>
                  <a:ext cx="3383280" cy="1588"/>
                </a:xfrm>
                <a:prstGeom prst="line">
                  <a:avLst/>
                </a:prstGeom>
                <a:ln w="28575">
                  <a:solidFill>
                    <a:srgbClr val="0033CC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/>
              <p:cNvSpPr txBox="1"/>
              <p:nvPr/>
            </p:nvSpPr>
            <p:spPr>
              <a:xfrm>
                <a:off x="7696200" y="2453163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 smtClean="0">
                    <a:solidFill>
                      <a:srgbClr val="0033CC"/>
                    </a:solidFill>
                    <a:latin typeface="Times New Roman" pitchFamily="18" charset="0"/>
                    <a:cs typeface="Times New Roman" pitchFamily="18" charset="0"/>
                  </a:rPr>
                  <a:t>d*, T*</a:t>
                </a:r>
                <a:endParaRPr lang="en-US" sz="2400" b="1" i="1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676900" y="4205763"/>
                <a:ext cx="800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1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en-US" sz="1400" b="1" dirty="0">
                  <a:solidFill>
                    <a:schemeClr val="bg2">
                      <a:lumMod val="1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0" name="直接箭头连接符 31"/>
              <p:cNvCxnSpPr/>
              <p:nvPr/>
            </p:nvCxnSpPr>
            <p:spPr>
              <a:xfrm>
                <a:off x="5943600" y="3581400"/>
                <a:ext cx="169164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5943600" y="3276600"/>
                <a:ext cx="1645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Underfitting</a:t>
                </a:r>
                <a:endParaRPr lang="en-US" sz="1400" b="1" dirty="0"/>
              </a:p>
            </p:txBody>
          </p:sp>
          <p:cxnSp>
            <p:nvCxnSpPr>
              <p:cNvPr id="32" name="直接箭头连接符 33"/>
              <p:cNvCxnSpPr/>
              <p:nvPr/>
            </p:nvCxnSpPr>
            <p:spPr>
              <a:xfrm>
                <a:off x="7680960" y="3581400"/>
                <a:ext cx="109728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7680960" y="3276600"/>
                <a:ext cx="1097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Overfitting</a:t>
                </a:r>
                <a:endParaRPr lang="en-US" sz="1400" b="1" dirty="0"/>
              </a:p>
            </p:txBody>
          </p:sp>
        </p:grpSp>
      </p:grpSp>
      <p:sp>
        <p:nvSpPr>
          <p:cNvPr id="44" name="矩形标注 106"/>
          <p:cNvSpPr/>
          <p:nvPr/>
        </p:nvSpPr>
        <p:spPr>
          <a:xfrm>
            <a:off x="4823636" y="4841965"/>
            <a:ext cx="3405965" cy="1410494"/>
          </a:xfrm>
          <a:prstGeom prst="wedgeRectCallout">
            <a:avLst>
              <a:gd name="adj1" fmla="val -77007"/>
              <a:gd name="adj2" fmla="val -531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Novelty of proposed PCE method:</a:t>
            </a:r>
          </a:p>
          <a:p>
            <a:pPr marL="285750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Computationally efficient</a:t>
            </a:r>
          </a:p>
          <a:p>
            <a:pPr marL="285750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Obtains simpler models</a:t>
            </a:r>
          </a:p>
        </p:txBody>
      </p:sp>
    </p:spTree>
    <p:extLst>
      <p:ext uri="{BB962C8B-B14F-4D97-AF65-F5344CB8AC3E}">
        <p14:creationId xmlns:p14="http://schemas.microsoft.com/office/powerpoint/2010/main" val="4444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564"/>
            <a:ext cx="8229600" cy="4572000"/>
          </a:xfrm>
        </p:spPr>
        <p:txBody>
          <a:bodyPr/>
          <a:lstStyle/>
          <a:p>
            <a:endParaRPr lang="en-U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/>
              <a:t>Saline Sandstone Reservoir Within Depleted Gas Field</a:t>
            </a:r>
          </a:p>
          <a:p>
            <a:pPr lvl="1"/>
            <a:r>
              <a:rPr lang="en-US" sz="1600" dirty="0" smtClean="0"/>
              <a:t>Based on actual EOR field in West Texas (40 years of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injection)</a:t>
            </a:r>
          </a:p>
          <a:p>
            <a:pPr lvl="1"/>
            <a:r>
              <a:rPr lang="en-US" sz="1600" dirty="0" err="1" smtClean="0"/>
              <a:t>Upscaled</a:t>
            </a:r>
            <a:r>
              <a:rPr lang="en-US" sz="1600" dirty="0" smtClean="0"/>
              <a:t> porosity and permeability model, 35x26  grid (Han et al, 2008)</a:t>
            </a:r>
          </a:p>
          <a:p>
            <a:pPr lvl="1"/>
            <a:r>
              <a:rPr lang="en-US" sz="1600" dirty="0" smtClean="0"/>
              <a:t>10 CMG simulations with history-matched model, begin after oil production completed</a:t>
            </a:r>
          </a:p>
          <a:p>
            <a:pPr lvl="1"/>
            <a:r>
              <a:rPr lang="en-US" sz="1600" dirty="0" smtClean="0"/>
              <a:t>Allow injection for 50 years in </a:t>
            </a:r>
            <a:r>
              <a:rPr lang="en-US" sz="1600" b="1" dirty="0" smtClean="0"/>
              <a:t>several wells </a:t>
            </a:r>
            <a:r>
              <a:rPr lang="en-US" sz="1600" dirty="0" smtClean="0"/>
              <a:t>at a </a:t>
            </a:r>
            <a:r>
              <a:rPr lang="en-US" sz="1600" b="1" dirty="0" smtClean="0"/>
              <a:t>given wellhead pressure</a:t>
            </a:r>
          </a:p>
          <a:p>
            <a:pPr lvl="1"/>
            <a:r>
              <a:rPr lang="en-US" sz="1600" dirty="0" smtClean="0"/>
              <a:t>Permeability and porosity </a:t>
            </a:r>
            <a:r>
              <a:rPr lang="en-US" sz="1600" b="1" dirty="0" smtClean="0"/>
              <a:t>vary spatially </a:t>
            </a:r>
            <a:r>
              <a:rPr lang="en-US" sz="1600" dirty="0" smtClean="0"/>
              <a:t>in each reservoir grid block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Used same field for PCE and SRM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0" y="2900367"/>
            <a:ext cx="3403282" cy="2607119"/>
            <a:chOff x="30480" y="3312668"/>
            <a:chExt cx="4587240" cy="331673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" y="3312668"/>
              <a:ext cx="4572000" cy="331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5720" y="3319641"/>
              <a:ext cx="4572000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Porosity</a:t>
              </a:r>
              <a:endParaRPr lang="en-US" sz="1200" dirty="0"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2194437" y="3800475"/>
            <a:ext cx="3391975" cy="2607119"/>
            <a:chOff x="4343400" y="3124200"/>
            <a:chExt cx="4572000" cy="3316732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124200"/>
              <a:ext cx="4572000" cy="331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43400" y="3124200"/>
              <a:ext cx="4572000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Permeability</a:t>
              </a:r>
              <a:endParaRPr lang="en-US" sz="1200" dirty="0"/>
            </a:p>
          </p:txBody>
        </p:sp>
      </p:grp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13" y="3115763"/>
            <a:ext cx="3218512" cy="2472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75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Type of reservoir: Oil field, sandstone, moderate complexity, many wells</a:t>
            </a:r>
          </a:p>
          <a:p>
            <a:r>
              <a:rPr lang="en-US" sz="2000" dirty="0" smtClean="0"/>
              <a:t>ROM properties:</a:t>
            </a:r>
          </a:p>
          <a:p>
            <a:pPr lvl="1"/>
            <a:r>
              <a:rPr lang="en-US" sz="2000" dirty="0" smtClean="0"/>
              <a:t>Fast run times (~1s for ~1,000 grid blocks)</a:t>
            </a:r>
          </a:p>
          <a:p>
            <a:pPr lvl="1"/>
            <a:r>
              <a:rPr lang="en-US" sz="2000" dirty="0" smtClean="0"/>
              <a:t>Used ~10-20 simulation runs (may require more runs to improve accuracy; sampling methods can help select runs needed)</a:t>
            </a:r>
          </a:p>
          <a:p>
            <a:pPr lvl="1"/>
            <a:r>
              <a:rPr lang="en-US" sz="2000" dirty="0" smtClean="0"/>
              <a:t>Construction once reservoir simulation runs is relatively fast with MIP technique (1-2 weeks)</a:t>
            </a:r>
          </a:p>
          <a:p>
            <a:pPr lvl="1"/>
            <a:r>
              <a:rPr lang="en-US" sz="2000" dirty="0" smtClean="0"/>
              <a:t>Allows for some operational parameter variability</a:t>
            </a:r>
          </a:p>
          <a:p>
            <a:pPr lvl="1"/>
            <a:r>
              <a:rPr lang="en-US" sz="2000" dirty="0" smtClean="0"/>
              <a:t>Updating LUT based on data collected post injection requires re-running reservoir simulations and generating new ROMs</a:t>
            </a:r>
          </a:p>
          <a:p>
            <a:pPr lvl="1"/>
            <a:r>
              <a:rPr lang="en-US" sz="2000" dirty="0" smtClean="0"/>
              <a:t>Questionable accuracy </a:t>
            </a:r>
            <a:r>
              <a:rPr lang="en-US" sz="2000" dirty="0" err="1" smtClean="0"/>
              <a:t>w.r.t</a:t>
            </a:r>
            <a:r>
              <a:rPr lang="en-US" sz="2000" dirty="0" smtClean="0"/>
              <a:t>. reservoir simulation for </a:t>
            </a:r>
            <a:r>
              <a:rPr lang="en-US" sz="2000" smtClean="0"/>
              <a:t>parameter combinations </a:t>
            </a:r>
            <a:r>
              <a:rPr lang="en-US" sz="2000" dirty="0" smtClean="0"/>
              <a:t>not explicitly trained for; issues with spatial heterogeneity or reservoir properties; did work well on a 2-D test case with homogeneous properties (&lt;6% error)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for PCE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57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three types of ROMs each have their own distinct characteristics</a:t>
            </a:r>
          </a:p>
          <a:p>
            <a:pPr lvl="1"/>
            <a:r>
              <a:rPr lang="en-US" sz="2100" i="1" dirty="0" smtClean="0"/>
              <a:t>Run time</a:t>
            </a:r>
          </a:p>
          <a:p>
            <a:pPr lvl="1"/>
            <a:r>
              <a:rPr lang="en-US" sz="2100" i="1" dirty="0" smtClean="0"/>
              <a:t>Number of reservoir simulations needed</a:t>
            </a:r>
          </a:p>
          <a:p>
            <a:pPr lvl="1"/>
            <a:r>
              <a:rPr lang="en-US" sz="2100" i="1" dirty="0" smtClean="0"/>
              <a:t>ROM development/training time</a:t>
            </a:r>
          </a:p>
          <a:p>
            <a:pPr lvl="1"/>
            <a:r>
              <a:rPr lang="en-US" sz="2100" i="1" dirty="0" smtClean="0"/>
              <a:t>Flexibility</a:t>
            </a:r>
          </a:p>
          <a:p>
            <a:pPr lvl="1"/>
            <a:r>
              <a:rPr lang="en-US" sz="2100" i="1" dirty="0" smtClean="0"/>
              <a:t>Accuracy</a:t>
            </a:r>
          </a:p>
          <a:p>
            <a:r>
              <a:rPr lang="en-US" dirty="0" smtClean="0"/>
              <a:t>Different ROMs may be more suited for different applications or stages of a project:</a:t>
            </a:r>
          </a:p>
          <a:p>
            <a:pPr lvl="1"/>
            <a:r>
              <a:rPr lang="en-US" sz="2000" i="1" dirty="0" smtClean="0"/>
              <a:t>LUT suitable for site characterization phase with large parameter uncertainty with highly unknown reservoir parameters</a:t>
            </a:r>
          </a:p>
          <a:p>
            <a:pPr lvl="1"/>
            <a:r>
              <a:rPr lang="en-US" sz="2000" i="1" dirty="0" smtClean="0"/>
              <a:t>SRMs  suitable for later project stage with partial history matching and uncertainty mainly in future injection rates and heterogeneous structure </a:t>
            </a:r>
          </a:p>
          <a:p>
            <a:pPr lvl="1"/>
            <a:r>
              <a:rPr lang="en-US" sz="2000" i="1" dirty="0" smtClean="0"/>
              <a:t>PCE applicability similar to LUT with some additional flexibility for a larger number of input parameters, potentially spatially varying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ROM Approaches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4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14371"/>
            <a:ext cx="8229600" cy="52864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we’re doing</a:t>
            </a:r>
          </a:p>
          <a:p>
            <a:pPr lvl="1"/>
            <a:r>
              <a:rPr lang="en-US" dirty="0"/>
              <a:t>Developing a synthetic database of reservoir behavior to inform two questions:</a:t>
            </a:r>
          </a:p>
          <a:p>
            <a:pPr lvl="2"/>
            <a:r>
              <a:rPr lang="en-US" dirty="0"/>
              <a:t>How does reservoir performance change as a function of injection volumes &amp; rates?</a:t>
            </a:r>
          </a:p>
          <a:p>
            <a:pPr lvl="2"/>
            <a:r>
              <a:rPr lang="en-US" dirty="0"/>
              <a:t>How does a reservoir respond as a function of time when injection stops?</a:t>
            </a:r>
          </a:p>
          <a:p>
            <a:r>
              <a:rPr lang="en-US" dirty="0"/>
              <a:t>What we’ve done…</a:t>
            </a:r>
          </a:p>
          <a:p>
            <a:pPr lvl="1"/>
            <a:r>
              <a:rPr lang="en-US" dirty="0"/>
              <a:t>Explored behavior of a few prototype reservoirs as a function of operational and geological variables using physics-based simulations</a:t>
            </a:r>
          </a:p>
          <a:p>
            <a:pPr lvl="1"/>
            <a:r>
              <a:rPr lang="en-US" dirty="0"/>
              <a:t>Used three reservoir performance metrics that relate to potential risks of concern (i.e., not a direct measure of risk)</a:t>
            </a:r>
          </a:p>
          <a:p>
            <a:pPr lvl="2"/>
            <a:r>
              <a:rPr lang="en-US" dirty="0"/>
              <a:t>Size of CO2 Plume</a:t>
            </a:r>
          </a:p>
          <a:p>
            <a:pPr lvl="2"/>
            <a:r>
              <a:rPr lang="en-US" dirty="0"/>
              <a:t>Size of Pressure Plume</a:t>
            </a:r>
          </a:p>
          <a:p>
            <a:pPr lvl="2"/>
            <a:r>
              <a:rPr lang="en-US" dirty="0"/>
              <a:t>Change in Pressure over Time (at a Point)</a:t>
            </a:r>
          </a:p>
          <a:p>
            <a:pPr lvl="1"/>
            <a:r>
              <a:rPr lang="en-US" dirty="0"/>
              <a:t>Monitored metrics using simple parameters; threshold values for pressure reflect a range from small increase through thresholds with potential to cause impact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4369"/>
            <a:ext cx="8229600" cy="1077218"/>
          </a:xfrm>
        </p:spPr>
        <p:txBody>
          <a:bodyPr/>
          <a:lstStyle/>
          <a:p>
            <a:r>
              <a:rPr lang="en-US" altLang="en-US" dirty="0" smtClean="0"/>
              <a:t>Smith Analysis Group</a:t>
            </a:r>
            <a:br>
              <a:rPr lang="en-US" altLang="en-US" dirty="0" smtClean="0"/>
            </a:br>
            <a:r>
              <a:rPr lang="en-US" altLang="en-US" dirty="0" smtClean="0"/>
              <a:t>General </a:t>
            </a:r>
            <a:r>
              <a:rPr lang="en-US" altLang="en-US" dirty="0"/>
              <a:t>Focus/Approach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6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altLang="en-US" sz="2800" b="1" dirty="0" smtClean="0"/>
              <a:t>Overview of Detailed Simulations</a:t>
            </a:r>
            <a:endParaRPr lang="en-US" altLang="en-US" sz="2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7238" y="3078163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72513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5075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1424" y="2872128"/>
            <a:ext cx="1889021" cy="172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7262" y="2899116"/>
            <a:ext cx="1277937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/>
          <p:nvPr/>
        </p:nvGrpSpPr>
        <p:grpSpPr>
          <a:xfrm>
            <a:off x="4770430" y="992603"/>
            <a:ext cx="3971464" cy="1358492"/>
            <a:chOff x="392113" y="802541"/>
            <a:chExt cx="3971464" cy="135849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49011">
              <a:off x="523903" y="947398"/>
              <a:ext cx="3805488" cy="1076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 flipV="1">
              <a:off x="489717" y="1049311"/>
              <a:ext cx="79909" cy="11117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92113" y="802541"/>
              <a:ext cx="3971464" cy="29174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section_P_50yr.tif"/>
          <p:cNvPicPr/>
          <p:nvPr/>
        </p:nvPicPr>
        <p:blipFill>
          <a:blip r:embed="rId7" cstate="print"/>
          <a:srcRect l="5136" t="11732" r="18609" b="7017"/>
          <a:stretch>
            <a:fillRect/>
          </a:stretch>
        </p:blipFill>
        <p:spPr>
          <a:xfrm>
            <a:off x="5243619" y="4763969"/>
            <a:ext cx="3218456" cy="1676901"/>
          </a:xfrm>
          <a:prstGeom prst="rect">
            <a:avLst/>
          </a:prstGeom>
        </p:spPr>
      </p:pic>
      <p:sp>
        <p:nvSpPr>
          <p:cNvPr id="18" name="Content Placeholder 1"/>
          <p:cNvSpPr txBox="1">
            <a:spLocks/>
          </p:cNvSpPr>
          <p:nvPr/>
        </p:nvSpPr>
        <p:spPr>
          <a:xfrm>
            <a:off x="55423" y="701968"/>
            <a:ext cx="5077364" cy="57080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b="1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9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061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Multiple </a:t>
            </a:r>
            <a:r>
              <a:rPr lang="en-US" sz="1600" dirty="0"/>
              <a:t>reservoir types</a:t>
            </a:r>
          </a:p>
          <a:p>
            <a:pPr lvl="1"/>
            <a:r>
              <a:rPr lang="en-US" sz="1400" dirty="0"/>
              <a:t>Unbound sandstone formation (regional dip), homogeneous, varying permeability</a:t>
            </a:r>
          </a:p>
          <a:p>
            <a:pPr lvl="1"/>
            <a:r>
              <a:rPr lang="en-US" sz="1400" dirty="0"/>
              <a:t>Multilayer, </a:t>
            </a:r>
            <a:r>
              <a:rPr lang="en-US" sz="1400" dirty="0" err="1"/>
              <a:t>domal</a:t>
            </a:r>
            <a:r>
              <a:rPr lang="en-US" sz="1400" dirty="0"/>
              <a:t> sandstone reservoir (based on Citronelle), history matched</a:t>
            </a:r>
          </a:p>
          <a:p>
            <a:pPr lvl="1"/>
            <a:r>
              <a:rPr lang="en-US" sz="1400" dirty="0" err="1"/>
              <a:t>Domal</a:t>
            </a:r>
            <a:r>
              <a:rPr lang="en-US" sz="1400" dirty="0"/>
              <a:t>, sandstone &amp; limestone (based on Rock Springs Uplift), heterogeneous, multiple injectors</a:t>
            </a:r>
          </a:p>
          <a:p>
            <a:r>
              <a:rPr lang="en-US" sz="1600" dirty="0"/>
              <a:t>Operational parameters considered</a:t>
            </a:r>
          </a:p>
          <a:p>
            <a:pPr lvl="1"/>
            <a:r>
              <a:rPr lang="en-US" sz="1400" dirty="0"/>
              <a:t>Constant-rate injection</a:t>
            </a:r>
          </a:p>
          <a:p>
            <a:pPr lvl="1"/>
            <a:r>
              <a:rPr lang="en-US" sz="1400" dirty="0"/>
              <a:t>Varying Injection rates (10kt to 5Mt/</a:t>
            </a:r>
            <a:r>
              <a:rPr lang="en-US" sz="1400" dirty="0" err="1"/>
              <a:t>yr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Varying Injection times (3 to 30 years)</a:t>
            </a:r>
          </a:p>
          <a:p>
            <a:pPr lvl="1"/>
            <a:r>
              <a:rPr lang="en-US" sz="1400" dirty="0"/>
              <a:t>Post Injection:  Monitoring pressures and CO2 at various time points (from 20 to 200 years, based on size of injection)</a:t>
            </a:r>
          </a:p>
          <a:p>
            <a:r>
              <a:rPr lang="en-US" sz="1600" dirty="0"/>
              <a:t>Subsurface parameters considered</a:t>
            </a:r>
          </a:p>
          <a:p>
            <a:pPr lvl="1"/>
            <a:r>
              <a:rPr lang="en-US" sz="1400" dirty="0"/>
              <a:t>Permeability; permeability ratio (</a:t>
            </a:r>
            <a:r>
              <a:rPr lang="en-US" sz="1400" dirty="0" err="1"/>
              <a:t>kh:kv</a:t>
            </a:r>
            <a:r>
              <a:rPr lang="en-US" sz="1400" dirty="0"/>
              <a:t>); porosity; compressibility; salinity; model domain size; </a:t>
            </a:r>
            <a:r>
              <a:rPr lang="en-US" sz="1400" dirty="0" smtClean="0"/>
              <a:t>formation </a:t>
            </a:r>
            <a:r>
              <a:rPr lang="en-US" sz="1400" dirty="0"/>
              <a:t>thickness and </a:t>
            </a:r>
            <a:r>
              <a:rPr lang="en-US" sz="1400" dirty="0" smtClean="0"/>
              <a:t>surrounding permeability</a:t>
            </a:r>
            <a:endParaRPr lang="en-US" sz="1400" dirty="0"/>
          </a:p>
          <a:p>
            <a:r>
              <a:rPr lang="en-US" sz="1600" dirty="0"/>
              <a:t>Results based on &gt;1000 detailed simulations</a:t>
            </a:r>
          </a:p>
          <a:p>
            <a:pPr lvl="1"/>
            <a:r>
              <a:rPr lang="en-US" sz="1400" dirty="0"/>
              <a:t>Continuum scale reservoir simulators</a:t>
            </a:r>
          </a:p>
          <a:p>
            <a:pPr lvl="1"/>
            <a:r>
              <a:rPr lang="en-US" sz="1400" dirty="0"/>
              <a:t>Full, 3D simulations; no chemistry; no mechanics beyond compressibility</a:t>
            </a:r>
          </a:p>
          <a:p>
            <a:pPr lvl="1"/>
            <a:r>
              <a:rPr lang="en-US" sz="1400" dirty="0"/>
              <a:t>Simulation times hours to days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87664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Reservoirs Considered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42079"/>
            <a:ext cx="4493491" cy="52064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Unbound sandstone:  Regional Dip</a:t>
            </a:r>
          </a:p>
          <a:p>
            <a:pPr lvl="1"/>
            <a:r>
              <a:rPr lang="en-US" dirty="0"/>
              <a:t>LBNL Team (Zhang et al.) simulated using TOUGH2 and TP3D</a:t>
            </a:r>
          </a:p>
          <a:p>
            <a:pPr lvl="1"/>
            <a:r>
              <a:rPr lang="en-US" dirty="0"/>
              <a:t>General unstructured, dipping sandstone reservoir</a:t>
            </a:r>
          </a:p>
          <a:p>
            <a:pPr lvl="1"/>
            <a:r>
              <a:rPr lang="en-US" dirty="0"/>
              <a:t>Runs varying specific parameters</a:t>
            </a:r>
          </a:p>
          <a:p>
            <a:r>
              <a:rPr lang="en-US" dirty="0"/>
              <a:t>Multi-layer, </a:t>
            </a:r>
            <a:r>
              <a:rPr lang="en-US" dirty="0" err="1"/>
              <a:t>domal</a:t>
            </a:r>
            <a:r>
              <a:rPr lang="en-US" dirty="0"/>
              <a:t> sandstone</a:t>
            </a:r>
          </a:p>
          <a:p>
            <a:pPr lvl="1"/>
            <a:r>
              <a:rPr lang="en-US" dirty="0"/>
              <a:t>NETL Team </a:t>
            </a:r>
            <a:r>
              <a:rPr lang="en-US" dirty="0" smtClean="0"/>
              <a:t>(</a:t>
            </a:r>
            <a:r>
              <a:rPr lang="en-US" dirty="0" err="1" smtClean="0"/>
              <a:t>Fathi</a:t>
            </a:r>
            <a:r>
              <a:rPr lang="en-US" dirty="0" smtClean="0"/>
              <a:t> </a:t>
            </a:r>
            <a:r>
              <a:rPr lang="en-US" dirty="0"/>
              <a:t>et al.) simulated using CMG</a:t>
            </a:r>
          </a:p>
          <a:p>
            <a:pPr lvl="1"/>
            <a:r>
              <a:rPr lang="en-US" dirty="0"/>
              <a:t>Derived from Citronelle, history-match model</a:t>
            </a:r>
          </a:p>
          <a:p>
            <a:pPr lvl="1"/>
            <a:r>
              <a:rPr lang="en-US" dirty="0"/>
              <a:t>Two models:  detailed but small domain; generalized but larger domain</a:t>
            </a:r>
          </a:p>
          <a:p>
            <a:pPr lvl="1"/>
            <a:r>
              <a:rPr lang="en-US" dirty="0"/>
              <a:t>Runs varying specific parameters</a:t>
            </a:r>
          </a:p>
          <a:p>
            <a:r>
              <a:rPr lang="en-US" dirty="0" err="1"/>
              <a:t>Domal</a:t>
            </a:r>
            <a:r>
              <a:rPr lang="en-US" dirty="0"/>
              <a:t>, dipping sandstone-limestone</a:t>
            </a:r>
          </a:p>
          <a:p>
            <a:pPr lvl="1"/>
            <a:r>
              <a:rPr lang="en-US" dirty="0"/>
              <a:t>LANL Team (Dempsey et al.) simulated using FEHM</a:t>
            </a:r>
          </a:p>
          <a:p>
            <a:pPr lvl="1"/>
            <a:r>
              <a:rPr lang="en-US" dirty="0"/>
              <a:t>Derived from Rock-Springs Uplift site model</a:t>
            </a:r>
          </a:p>
          <a:p>
            <a:pPr lvl="1"/>
            <a:r>
              <a:rPr lang="en-US" dirty="0"/>
              <a:t>Runs varying geologic heterogeneity &amp; other parameters</a:t>
            </a:r>
          </a:p>
          <a:p>
            <a:r>
              <a:rPr lang="en-US" dirty="0"/>
              <a:t>Unbound sandstone</a:t>
            </a:r>
          </a:p>
          <a:p>
            <a:pPr lvl="1"/>
            <a:r>
              <a:rPr lang="en-US" dirty="0"/>
              <a:t>LANL Team (</a:t>
            </a:r>
            <a:r>
              <a:rPr lang="en-US" dirty="0" smtClean="0"/>
              <a:t>Dempsey </a:t>
            </a:r>
            <a:r>
              <a:rPr lang="en-US" dirty="0"/>
              <a:t>et al.) simulated using FEHM</a:t>
            </a:r>
          </a:p>
          <a:p>
            <a:pPr lvl="1"/>
            <a:r>
              <a:rPr lang="en-US" dirty="0"/>
              <a:t>General unstructured flat sandstone aquifer</a:t>
            </a:r>
          </a:p>
          <a:p>
            <a:pPr lvl="1"/>
            <a:r>
              <a:rPr lang="en-US" dirty="0"/>
              <a:t>Stochastic evaluation for specific parameters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1424" y="2872128"/>
            <a:ext cx="1889021" cy="172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7262" y="2899116"/>
            <a:ext cx="1277937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5"/>
          <p:cNvGrpSpPr/>
          <p:nvPr/>
        </p:nvGrpSpPr>
        <p:grpSpPr>
          <a:xfrm>
            <a:off x="4567238" y="992603"/>
            <a:ext cx="3971464" cy="1358492"/>
            <a:chOff x="392113" y="802541"/>
            <a:chExt cx="3971464" cy="135849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49011">
              <a:off x="523903" y="947398"/>
              <a:ext cx="3805488" cy="1076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flipH="1" flipV="1">
              <a:off x="489717" y="1049311"/>
              <a:ext cx="79909" cy="11117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92113" y="802541"/>
              <a:ext cx="3971464" cy="29174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section_P_50yr.tif"/>
          <p:cNvPicPr/>
          <p:nvPr/>
        </p:nvPicPr>
        <p:blipFill>
          <a:blip r:embed="rId5" cstate="print"/>
          <a:srcRect l="5136" t="11732" r="18609" b="7017"/>
          <a:stretch>
            <a:fillRect/>
          </a:stretch>
        </p:blipFill>
        <p:spPr>
          <a:xfrm>
            <a:off x="5243619" y="4763969"/>
            <a:ext cx="3218456" cy="1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Analyzed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078163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72513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5075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O2SatSchemat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0" y="4639732"/>
            <a:ext cx="2525821" cy="1290915"/>
          </a:xfrm>
          <a:prstGeom prst="rect">
            <a:avLst/>
          </a:prstGeom>
        </p:spPr>
      </p:pic>
      <p:pic>
        <p:nvPicPr>
          <p:cNvPr id="10" name="Picture 9" descr="PplumeAORSchemati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65" y="4639732"/>
            <a:ext cx="2548405" cy="1290915"/>
          </a:xfrm>
          <a:prstGeom prst="rect">
            <a:avLst/>
          </a:prstGeom>
        </p:spPr>
      </p:pic>
      <p:pic>
        <p:nvPicPr>
          <p:cNvPr id="11" name="Picture 10" descr="P_at_pointSchematicV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76" y="4639732"/>
            <a:ext cx="2552019" cy="1290915"/>
          </a:xfrm>
          <a:prstGeom prst="rect">
            <a:avLst/>
          </a:prstGeom>
        </p:spPr>
      </p:pic>
      <p:pic>
        <p:nvPicPr>
          <p:cNvPr id="12" name="Picture 11" descr="ENSSchematic_nolabel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5728" y="1302706"/>
            <a:ext cx="3625315" cy="269814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5706386" y="3377601"/>
            <a:ext cx="1929384" cy="338328"/>
          </a:xfrm>
          <a:prstGeom prst="roundRect">
            <a:avLst/>
          </a:prstGeom>
          <a:noFill/>
          <a:ln w="57150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27432" rIns="0" bIns="2743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6298" y="59367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/>
              <a:t>Size of CO</a:t>
            </a:r>
            <a:r>
              <a:rPr lang="en-US" altLang="en-US" b="1" baseline="-25000" dirty="0" smtClean="0"/>
              <a:t>2</a:t>
            </a:r>
            <a:r>
              <a:rPr lang="en-US" altLang="en-US" b="1" dirty="0" smtClean="0"/>
              <a:t> Plume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618568" y="593673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/>
              <a:t>Size of Pressure Plume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56369" y="5936734"/>
            <a:ext cx="253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/>
              <a:t>Pressure at at a Location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384" y="950444"/>
            <a:ext cx="4743161" cy="361539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Size of CO</a:t>
            </a:r>
            <a:r>
              <a:rPr lang="en-US" baseline="-25000" dirty="0" smtClean="0"/>
              <a:t>2</a:t>
            </a:r>
            <a:r>
              <a:rPr lang="en-US" dirty="0" smtClean="0"/>
              <a:t> plume injection</a:t>
            </a:r>
          </a:p>
          <a:p>
            <a:pPr lvl="1"/>
            <a:r>
              <a:rPr lang="en-US" dirty="0" smtClean="0"/>
              <a:t>Rate of growth for early phase</a:t>
            </a:r>
          </a:p>
          <a:p>
            <a:pPr lvl="1"/>
            <a:r>
              <a:rPr lang="en-US" dirty="0" smtClean="0"/>
              <a:t>Rate of growth for long-term phase</a:t>
            </a:r>
          </a:p>
          <a:p>
            <a:pPr lvl="1"/>
            <a:r>
              <a:rPr lang="en-US" dirty="0" smtClean="0"/>
              <a:t>Plume radius at end of injection</a:t>
            </a:r>
          </a:p>
          <a:p>
            <a:r>
              <a:rPr lang="en-US" dirty="0" smtClean="0"/>
              <a:t>Size of pressure plume</a:t>
            </a:r>
          </a:p>
          <a:p>
            <a:pPr lvl="1"/>
            <a:r>
              <a:rPr lang="en-US" dirty="0" smtClean="0"/>
              <a:t>Maximum size of plume</a:t>
            </a:r>
          </a:p>
          <a:p>
            <a:pPr lvl="1"/>
            <a:r>
              <a:rPr lang="en-US" dirty="0" smtClean="0"/>
              <a:t>Various pressure thresholds</a:t>
            </a:r>
          </a:p>
          <a:p>
            <a:pPr lvl="2"/>
            <a:r>
              <a:rPr lang="en-US" dirty="0" smtClean="0"/>
              <a:t>Brine rise</a:t>
            </a:r>
          </a:p>
          <a:p>
            <a:pPr lvl="2"/>
            <a:r>
              <a:rPr lang="en-US" dirty="0" smtClean="0"/>
              <a:t>Fault-slip criteria</a:t>
            </a:r>
          </a:p>
          <a:p>
            <a:r>
              <a:rPr lang="en-US" dirty="0" smtClean="0"/>
              <a:t>Pressure at a location</a:t>
            </a:r>
          </a:p>
          <a:p>
            <a:pPr lvl="1"/>
            <a:r>
              <a:rPr lang="en-US" dirty="0" smtClean="0"/>
              <a:t>Maximum pressure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2" y="4028449"/>
            <a:ext cx="3584123" cy="192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1" y="1600893"/>
            <a:ext cx="3584124" cy="191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04913" y="4217870"/>
            <a:ext cx="232627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Domal</a:t>
            </a:r>
            <a:r>
              <a:rPr lang="en-US" sz="1400" b="1" dirty="0" smtClean="0"/>
              <a:t> Sandstone-Limestone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(10-yr injection; 1-50 Mt)</a:t>
            </a:r>
            <a:endParaRPr lang="en-US" sz="1200" dirty="0"/>
          </a:p>
        </p:txBody>
      </p:sp>
      <p:pic>
        <p:nvPicPr>
          <p:cNvPr id="23" name="Picture 22" descr="CO2_v_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4722471"/>
            <a:ext cx="2680921" cy="1568233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47" y="4389659"/>
            <a:ext cx="2114375" cy="154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814284" y="3823304"/>
            <a:ext cx="2416046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Multi-layer, </a:t>
            </a:r>
            <a:r>
              <a:rPr lang="en-US" sz="1400" b="1" dirty="0" err="1" smtClean="0"/>
              <a:t>Domal</a:t>
            </a:r>
            <a:r>
              <a:rPr lang="en-US" sz="1400" b="1" dirty="0" smtClean="0"/>
              <a:t> Sandstone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(3-yr injection; 0.1-10 Mt) </a:t>
            </a:r>
            <a:endParaRPr lang="en-US" sz="1200" dirty="0"/>
          </a:p>
        </p:txBody>
      </p:sp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Growth of CO</a:t>
            </a:r>
            <a:r>
              <a:rPr lang="en-US" sz="2800" b="1" baseline="-25000" dirty="0" smtClean="0">
                <a:solidFill>
                  <a:srgbClr val="003399"/>
                </a:solidFill>
              </a:rPr>
              <a:t>2</a:t>
            </a:r>
            <a:r>
              <a:rPr lang="en-US" sz="2800" b="1" dirty="0" smtClean="0">
                <a:solidFill>
                  <a:srgbClr val="003399"/>
                </a:solidFill>
              </a:rPr>
              <a:t> plume has a characteristic behavior,</a:t>
            </a:r>
            <a:br>
              <a:rPr lang="en-US" sz="2800" b="1" dirty="0" smtClean="0">
                <a:solidFill>
                  <a:srgbClr val="003399"/>
                </a:solidFill>
              </a:rPr>
            </a:br>
            <a:r>
              <a:rPr lang="en-US" sz="2800" b="1" dirty="0" smtClean="0">
                <a:solidFill>
                  <a:srgbClr val="003399"/>
                </a:solidFill>
              </a:rPr>
              <a:t>albeit details vary between sites.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O2SatSchematicV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8" y="1515829"/>
            <a:ext cx="4261104" cy="21777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82177" y="1116109"/>
            <a:ext cx="27313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Unbound Sandstone, Regional Dip</a:t>
            </a:r>
            <a:br>
              <a:rPr lang="en-US" sz="1400" b="1" dirty="0" smtClean="0"/>
            </a:br>
            <a:r>
              <a:rPr lang="en-US" sz="1400" dirty="0" smtClean="0"/>
              <a:t>(0° dip; </a:t>
            </a:r>
            <a:r>
              <a:rPr lang="en-US" sz="1400" i="1" dirty="0" err="1" smtClean="0"/>
              <a:t>k</a:t>
            </a:r>
            <a:r>
              <a:rPr lang="en-US" sz="1400" baseline="-25000" dirty="0" err="1" smtClean="0"/>
              <a:t>h</a:t>
            </a:r>
            <a:r>
              <a:rPr lang="en-US" sz="1400" dirty="0" smtClean="0"/>
              <a:t>=100 </a:t>
            </a:r>
            <a:r>
              <a:rPr lang="en-US" sz="1400" dirty="0" err="1" smtClean="0"/>
              <a:t>mD</a:t>
            </a:r>
            <a:r>
              <a:rPr lang="en-US" sz="1400" dirty="0" smtClean="0"/>
              <a:t>; </a:t>
            </a:r>
            <a:r>
              <a:rPr lang="en-US" sz="1400" dirty="0" smtClean="0">
                <a:latin typeface="Symbol" charset="2"/>
                <a:cs typeface="Symbol" charset="2"/>
              </a:rPr>
              <a:t>f</a:t>
            </a:r>
            <a:r>
              <a:rPr lang="en-US" sz="1400" dirty="0" smtClean="0"/>
              <a:t>=0.2)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1391587" y="2939533"/>
            <a:ext cx="1934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injection</a:t>
            </a:r>
            <a:r>
              <a:rPr lang="en-US" sz="1400" b="1" dirty="0" smtClean="0"/>
              <a:t>:  rapid growth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16001" y="2997200"/>
            <a:ext cx="406399" cy="135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43989" y="2482332"/>
            <a:ext cx="2964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post-injection</a:t>
            </a:r>
            <a:r>
              <a:rPr lang="en-US" sz="1400" b="1" dirty="0" smtClean="0"/>
              <a:t>:  slow growth to stable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67467" y="2235200"/>
            <a:ext cx="558800" cy="287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782177" y="3535792"/>
            <a:ext cx="27313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Unbound Sandstone, Regional Dip</a:t>
            </a:r>
            <a:br>
              <a:rPr lang="en-US" sz="1400" b="1" dirty="0" smtClean="0"/>
            </a:br>
            <a:r>
              <a:rPr lang="en-US" sz="1400" dirty="0" smtClean="0"/>
              <a:t>(0° dip; </a:t>
            </a:r>
            <a:r>
              <a:rPr lang="en-US" sz="1400" i="1" dirty="0" err="1" smtClean="0"/>
              <a:t>k</a:t>
            </a:r>
            <a:r>
              <a:rPr lang="en-US" sz="1400" baseline="-25000" dirty="0" err="1" smtClean="0"/>
              <a:t>h</a:t>
            </a:r>
            <a:r>
              <a:rPr lang="en-US" sz="1400" dirty="0" smtClean="0"/>
              <a:t>=1000 </a:t>
            </a:r>
            <a:r>
              <a:rPr lang="en-US" sz="1400" dirty="0" err="1" smtClean="0"/>
              <a:t>mD</a:t>
            </a:r>
            <a:r>
              <a:rPr lang="en-US" sz="1400" dirty="0" smtClean="0"/>
              <a:t>; </a:t>
            </a:r>
            <a:r>
              <a:rPr lang="en-US" sz="1400" dirty="0" smtClean="0">
                <a:latin typeface="Symbol" charset="2"/>
                <a:cs typeface="Symbol" charset="2"/>
              </a:rPr>
              <a:t>f</a:t>
            </a:r>
            <a:r>
              <a:rPr lang="en-US" sz="1400" dirty="0" smtClean="0"/>
              <a:t>=0.2)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32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Amount of CO</a:t>
            </a:r>
            <a:r>
              <a:rPr lang="en-US" sz="2800" b="1" baseline="-25000" dirty="0" smtClean="0">
                <a:solidFill>
                  <a:srgbClr val="003399"/>
                </a:solidFill>
              </a:rPr>
              <a:t>2</a:t>
            </a:r>
            <a:r>
              <a:rPr lang="en-US" sz="2800" b="1" dirty="0" smtClean="0">
                <a:solidFill>
                  <a:srgbClr val="003399"/>
                </a:solidFill>
              </a:rPr>
              <a:t> injected is primary factor in the growth rate and size of CO</a:t>
            </a:r>
            <a:r>
              <a:rPr lang="en-US" sz="2800" b="1" baseline="-25000" dirty="0" smtClean="0">
                <a:solidFill>
                  <a:srgbClr val="003399"/>
                </a:solidFill>
              </a:rPr>
              <a:t>2</a:t>
            </a:r>
            <a:r>
              <a:rPr lang="en-US" sz="2800" b="1" dirty="0" smtClean="0">
                <a:solidFill>
                  <a:srgbClr val="003399"/>
                </a:solidFill>
              </a:rPr>
              <a:t> plume.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4591" y="3967566"/>
            <a:ext cx="46454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Increase in mass of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increases the growth rate</a:t>
            </a:r>
            <a:br>
              <a:rPr lang="en-US" sz="1600" dirty="0" smtClean="0"/>
            </a:br>
            <a:r>
              <a:rPr lang="en-US" sz="1600" dirty="0" smtClean="0"/>
              <a:t>for the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plume (both early and long-term rates)</a:t>
            </a:r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Increase in porosity decreases growth rate</a:t>
            </a:r>
          </a:p>
          <a:p>
            <a:pPr marL="174625" indent="-174625">
              <a:spcBef>
                <a:spcPts val="12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sz="1600" dirty="0" smtClean="0"/>
              <a:t>Permeability has minimal impact on growth rate</a:t>
            </a:r>
            <a:br>
              <a:rPr lang="en-US" sz="1600" dirty="0" smtClean="0"/>
            </a:br>
            <a:r>
              <a:rPr lang="en-US" sz="1600" dirty="0" smtClean="0"/>
              <a:t>and small impact on size of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plume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65816" y="3885810"/>
            <a:ext cx="285757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/>
              <a:t>Unbound Sandstone, Regional Dip</a:t>
            </a:r>
            <a:r>
              <a:rPr lang="en-US" sz="1200" dirty="0" smtClean="0"/>
              <a:t> (0° dip)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08445" y="1184975"/>
            <a:ext cx="26124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100" b="1" dirty="0" smtClean="0"/>
              <a:t>Unbound Sandstone, Regional Dip</a:t>
            </a:r>
            <a:r>
              <a:rPr lang="en-US" sz="1100" dirty="0" smtClean="0"/>
              <a:t> (0° dip)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7531654" y="1029505"/>
            <a:ext cx="1414777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100" b="1" dirty="0" smtClean="0"/>
              <a:t>Unbound Sandstone,</a:t>
            </a:r>
            <a:br>
              <a:rPr lang="en-US" sz="1100" b="1" dirty="0" smtClean="0"/>
            </a:br>
            <a:r>
              <a:rPr lang="en-US" sz="1100" b="1" dirty="0" smtClean="0"/>
              <a:t>Regional Dip</a:t>
            </a:r>
            <a:endParaRPr lang="en-US" sz="1100" dirty="0" smtClean="0"/>
          </a:p>
          <a:p>
            <a:pPr algn="ctr"/>
            <a:r>
              <a:rPr lang="en-US" sz="1100" dirty="0" smtClean="0"/>
              <a:t>(1° dip; 1Mt/</a:t>
            </a:r>
            <a:r>
              <a:rPr lang="en-US" sz="1100" dirty="0" err="1" smtClean="0"/>
              <a:t>yr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pic>
        <p:nvPicPr>
          <p:cNvPr id="3" name="Picture 2" descr="CO2SatSchemat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7" y="1515828"/>
            <a:ext cx="4261104" cy="2177796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>
            <a:off x="401053" y="4077369"/>
            <a:ext cx="93579" cy="41442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-176229" y="4138629"/>
            <a:ext cx="8653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operational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401054" y="5142825"/>
            <a:ext cx="93579" cy="6858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-130814" y="5311030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accent1"/>
                </a:solidFill>
              </a:rPr>
              <a:t>geological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Ri_v_mas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89" y="4157577"/>
            <a:ext cx="2852580" cy="1515889"/>
          </a:xfrm>
          <a:prstGeom prst="rect">
            <a:avLst/>
          </a:prstGeom>
        </p:spPr>
      </p:pic>
      <p:pic>
        <p:nvPicPr>
          <p:cNvPr id="12" name="Picture 11" descr="m1m2_v_mas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3" y="1450469"/>
            <a:ext cx="2457065" cy="2359527"/>
          </a:xfrm>
          <a:prstGeom prst="rect">
            <a:avLst/>
          </a:prstGeom>
        </p:spPr>
      </p:pic>
      <p:pic>
        <p:nvPicPr>
          <p:cNvPr id="13" name="Picture 12" descr="m1m2_v_Po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07" y="1630945"/>
            <a:ext cx="1358566" cy="20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5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pPr defTabSz="914400"/>
            <a:r>
              <a:rPr lang="en-US" sz="2800" b="1" dirty="0" smtClean="0">
                <a:solidFill>
                  <a:srgbClr val="003399"/>
                </a:solidFill>
              </a:rPr>
              <a:t>Growth of pressure plume has a characteristic behavior, albeit details vary between sites.</a:t>
            </a:r>
            <a:endParaRPr lang="en-US" sz="2800" b="1" dirty="0">
              <a:solidFill>
                <a:srgbClr val="0033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plumeAORSchematicV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6" y="1515828"/>
            <a:ext cx="4299204" cy="2177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42340" y="3948418"/>
            <a:ext cx="23262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Domal</a:t>
            </a:r>
            <a:r>
              <a:rPr lang="en-US" sz="1400" b="1" dirty="0" smtClean="0"/>
              <a:t> Sandstone-Limestone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269165" y="1281793"/>
            <a:ext cx="33995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Unbound Sandstone, Regional Dip</a:t>
            </a:r>
            <a:r>
              <a:rPr lang="en-US" sz="1400" dirty="0" smtClean="0"/>
              <a:t> (0° dip)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33" y="1547038"/>
            <a:ext cx="3786471" cy="216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P_v_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4225826"/>
            <a:ext cx="4303058" cy="19920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8522" y="3074999"/>
            <a:ext cx="1934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injection</a:t>
            </a:r>
            <a:r>
              <a:rPr lang="en-US" sz="1400" b="1" dirty="0" smtClean="0"/>
              <a:t>:  rapid growth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16001" y="2997200"/>
            <a:ext cx="406399" cy="135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08526" y="1754201"/>
            <a:ext cx="3078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post-injection</a:t>
            </a:r>
            <a:r>
              <a:rPr lang="en-US" sz="1400" b="1" dirty="0" smtClean="0"/>
              <a:t>:  reaches maximum size;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                     slow decay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11867" y="2032000"/>
            <a:ext cx="16933" cy="186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heme/theme1.xml><?xml version="1.0" encoding="utf-8"?>
<a:theme xmlns:a="http://schemas.openxmlformats.org/drawingml/2006/main" name="2013-NETL-ppt-template">
  <a:themeElements>
    <a:clrScheme name="2012 NETL templ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7B1"/>
      </a:accent1>
      <a:accent2>
        <a:srgbClr val="3C5473"/>
      </a:accent2>
      <a:accent3>
        <a:srgbClr val="8C8C8A"/>
      </a:accent3>
      <a:accent4>
        <a:srgbClr val="CA5042"/>
      </a:accent4>
      <a:accent5>
        <a:srgbClr val="BF861D"/>
      </a:accent5>
      <a:accent6>
        <a:srgbClr val="6E735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1807CD2B0254BB9E9799A126B65A9" ma:contentTypeVersion="0" ma:contentTypeDescription="Create a new document." ma:contentTypeScope="" ma:versionID="62a046f077a61f86d6adc86747ad8b6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377E98-360F-4BE3-A27C-1DEB06D9846E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B08DBE8-09C6-45CD-B31D-43CCDFBB77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2BE5445-92C8-45D9-A59E-BCCC2F92B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2013-NETL-ppt-template</Template>
  <TotalTime>535</TotalTime>
  <Words>2037</Words>
  <Application>Microsoft Office PowerPoint</Application>
  <PresentationFormat>On-screen Show (4:3)</PresentationFormat>
  <Paragraphs>314</Paragraphs>
  <Slides>28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2013-NETL-ppt-template</vt:lpstr>
      <vt:lpstr>PowerPoint Presentation</vt:lpstr>
      <vt:lpstr>Outline</vt:lpstr>
      <vt:lpstr>Smith Analysis Group General Focus/Approach</vt:lpstr>
      <vt:lpstr>Overview of Detailed Simulations</vt:lpstr>
      <vt:lpstr>Reservoirs Considered</vt:lpstr>
      <vt:lpstr>Metrics Analyzed</vt:lpstr>
      <vt:lpstr>Growth of CO2 plume has a characteristic behavior, albeit details vary between sites.</vt:lpstr>
      <vt:lpstr>Amount of CO2 injected is primary factor in the growth rate and size of CO2 plume.</vt:lpstr>
      <vt:lpstr>Growth of pressure plume has a characteristic behavior, albeit details vary between sites.</vt:lpstr>
      <vt:lpstr>Amount of CO2 injected and geologic details each impact the area/distance for pressure effects.</vt:lpstr>
      <vt:lpstr>Pressure increase in reservoir has a characteristic behavior, albeit details vary between sites.</vt:lpstr>
      <vt:lpstr>Amount of CO2 injected and geologic details each impact the magnitude of pressure increase.</vt:lpstr>
      <vt:lpstr>General Observations</vt:lpstr>
      <vt:lpstr>Reservoir Analysis Toolkit (RAT)</vt:lpstr>
      <vt:lpstr>ROM Type: Surrogate Reservoir Model (SRM)</vt:lpstr>
      <vt:lpstr>What is an SRM?</vt:lpstr>
      <vt:lpstr>Steps involved in developing SRM</vt:lpstr>
      <vt:lpstr>Reservoir model used for SRM development</vt:lpstr>
      <vt:lpstr>Surrogate models compare well to reservoir simulations</vt:lpstr>
      <vt:lpstr>Second reservoir model for SRM development</vt:lpstr>
      <vt:lpstr>PowerPoint Presentation</vt:lpstr>
      <vt:lpstr>Summary for SRM technique</vt:lpstr>
      <vt:lpstr>ROM Type: Polynomial Chaos Expansion (PCE)</vt:lpstr>
      <vt:lpstr>What is the PCE technique?</vt:lpstr>
      <vt:lpstr>PCE technique uses mixed integer programming </vt:lpstr>
      <vt:lpstr>Used same field for PCE and SRM</vt:lpstr>
      <vt:lpstr>Summary for PCE Method</vt:lpstr>
      <vt:lpstr>Summary of ROM Approaches</vt:lpstr>
    </vt:vector>
  </TitlesOfParts>
  <Company>NETL DoE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J. King</dc:creator>
  <cp:lastModifiedBy>Seth J. King</cp:lastModifiedBy>
  <cp:revision>30</cp:revision>
  <dcterms:created xsi:type="dcterms:W3CDTF">2014-09-08T17:52:56Z</dcterms:created>
  <dcterms:modified xsi:type="dcterms:W3CDTF">2014-10-23T14:11:10Z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0x0101000091807CD2B0254BB9E9799A126B65A9</vt:lpwstr>
  </property>
</Properties>
</file>